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1"/>
  </p:notesMasterIdLst>
  <p:handoutMasterIdLst>
    <p:handoutMasterId r:id="rId22"/>
  </p:handoutMasterIdLst>
  <p:sldIdLst>
    <p:sldId id="305" r:id="rId5"/>
    <p:sldId id="258" r:id="rId6"/>
    <p:sldId id="418" r:id="rId7"/>
    <p:sldId id="302" r:id="rId8"/>
    <p:sldId id="421" r:id="rId9"/>
    <p:sldId id="419" r:id="rId10"/>
    <p:sldId id="422" r:id="rId11"/>
    <p:sldId id="423" r:id="rId12"/>
    <p:sldId id="425" r:id="rId13"/>
    <p:sldId id="438" r:id="rId14"/>
    <p:sldId id="430" r:id="rId15"/>
    <p:sldId id="429" r:id="rId16"/>
    <p:sldId id="432" r:id="rId17"/>
    <p:sldId id="434" r:id="rId18"/>
    <p:sldId id="436" r:id="rId19"/>
    <p:sldId id="437"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C77B10"/>
    <a:srgbClr val="CAFBED"/>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5B408-A221-5D12-4BA6-3970AAD7BE71}" v="8" dt="2024-07-22T08:00:26.420"/>
    <p1510:client id="{2640DD6E-FAC4-913B-AC33-95EBAE529837}" v="78" dt="2024-07-20T19:58:37.915"/>
    <p1510:client id="{34391BBD-A3FA-2FDE-EC46-4006FE86BD25}" v="281" dt="2024-07-22T11:33:38.890"/>
    <p1510:client id="{9107D73F-C747-6AB1-1E76-FBFFD1384085}" v="416" dt="2024-07-21T21:09:05.817"/>
    <p1510:client id="{EBEC57FE-A898-96AF-894D-E9A44F715B1E}" v="175" dt="2024-07-21T21:34:54.488"/>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3878" autoAdjust="0"/>
  </p:normalViewPr>
  <p:slideViewPr>
    <p:cSldViewPr>
      <p:cViewPr varScale="1">
        <p:scale>
          <a:sx n="86" d="100"/>
          <a:sy n="86" d="100"/>
        </p:scale>
        <p:origin x="135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22/07/2024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22/07/2024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307102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183726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uso de </a:t>
            </a:r>
            <a:r>
              <a:rPr lang="es-ES" dirty="0" err="1"/>
              <a:t>Reservoir</a:t>
            </a:r>
            <a:r>
              <a:rPr lang="es-ES" dirty="0"/>
              <a:t> Computing con Echo </a:t>
            </a:r>
            <a:r>
              <a:rPr lang="es-ES" dirty="0" err="1"/>
              <a:t>State</a:t>
            </a:r>
            <a:r>
              <a:rPr lang="es-ES" dirty="0"/>
              <a:t> Networks (RC-ESN) ofrece varias ventajas significativas para el procesamiento y análisis de series temporales. En primer lugar, su robustez ante el ruido permite manejar datos reales que a menudo contienen perturbaciones, asegurando un rendimiento confiable. Además, los RC-ESN capturan de manera eficiente la dinámica temporal de las series temporales sin la necesidad de extraer características específicas, lo cual simplifica el proceso y reduce la necesidad de preprocesamiento.</a:t>
            </a:r>
          </a:p>
          <a:p>
            <a:r>
              <a:rPr lang="es-ES" dirty="0"/>
              <a:t>Una de las ventajas más destacadas es que los RC-ESN no requieren la extracción de características temporales o frecuenciales, lo que los hace ideales para aplicaciones donde la naturaleza de las características relevantes no es clara de antemano. Esto también contribuye a una menor capacidad de cómputo requerida en comparación con otros enfoques de redes neuronales, haciendo que los RC-ESN sean más eficientes y fáciles de implementar.</a:t>
            </a:r>
            <a:endParaRPr lang="es-ES" dirty="0">
              <a:cs typeface="Calibri"/>
            </a:endParaRPr>
          </a:p>
          <a:p>
            <a:r>
              <a:rPr lang="es-ES" b="1" dirty="0" err="1"/>
              <a:t>obustez</a:t>
            </a:r>
            <a:r>
              <a:rPr lang="es-ES" b="1" dirty="0"/>
              <a:t> ante ruido:</a:t>
            </a:r>
            <a:r>
              <a:rPr lang="es-ES" dirty="0"/>
              <a:t> Los RC-ESN han mostrado una notable robustez ante la presencia de ruido en las señales EEG. Esto es debido a la capacidad del reservorio para filtrar y capturar las características relevantes de la señal, minimizando la influencia de perturbaciones externas. Este aspecto es crucial para obtener datos precisos en ambientes clínicos y de investigación donde el ruido es inevitable.</a:t>
            </a:r>
            <a:endParaRPr lang="es-ES" dirty="0">
              <a:cs typeface="Calibri"/>
            </a:endParaRPr>
          </a:p>
          <a:p>
            <a:r>
              <a:rPr lang="es-ES" b="1" dirty="0"/>
              <a:t>Modelado de la dinámica temporal de series temporales EEG:</a:t>
            </a:r>
            <a:r>
              <a:rPr lang="es-ES" dirty="0"/>
              <a:t> El enfoque de RC-ESN permite el modelado eficiente de la dinámica temporal inherente en las señales EEG. El reservorio captura la historia de la señal, lo que es esencial para el análisis de procesos cerebrales que dependen de la evolución temporal de las señales eléctricas.</a:t>
            </a:r>
            <a:endParaRPr lang="es-ES" dirty="0">
              <a:cs typeface="Calibri"/>
            </a:endParaRPr>
          </a:p>
          <a:p>
            <a:r>
              <a:rPr lang="es-ES" b="1" dirty="0"/>
              <a:t>Eliminación de la necesidad de extracción de características (Temporales/Frecuenciales):</a:t>
            </a:r>
            <a:r>
              <a:rPr lang="es-ES" dirty="0"/>
              <a:t> Una ventaja significativa del uso de RC-ESN es que elimina la necesidad de extraer características específicas de la señal, como componentes temporales o frecuenciales. Este enfoque no supervisado permite que el modelo descubra automáticamente los patrones relevantes, reduciendo así el sesgo introducido por la selección manual de características.</a:t>
            </a:r>
            <a:endParaRPr lang="es-ES" dirty="0">
              <a:cs typeface="Calibri"/>
            </a:endParaRPr>
          </a:p>
          <a:p>
            <a:r>
              <a:rPr lang="es-ES" b="1" dirty="0"/>
              <a:t>Eficiencia computacional en el entrenamiento y predicción:</a:t>
            </a:r>
            <a:r>
              <a:rPr lang="es-ES" dirty="0"/>
              <a:t> Los RC-ESN requieren menos recursos computacionales en comparación con otros modelos de redes neuronales profundas. Esto se debe a la naturaleza del reservorio, que no necesita ser entrenado mediante métodos complejos de optimización. Esta eficiencia permite el uso de RC-ESN en sistemas con capacidades limitadas de procesamiento, facilitando su implementación en dispositivos portátiles o de bajo costo.</a:t>
            </a:r>
            <a:endParaRPr lang="es-ES" dirty="0">
              <a:cs typeface="Calibri"/>
            </a:endParaRPr>
          </a:p>
          <a:p>
            <a:r>
              <a:rPr lang="es-ES" b="1" dirty="0"/>
              <a:t>Facilidad de implementación en sistemas de hardware limitados:</a:t>
            </a:r>
            <a:r>
              <a:rPr lang="es-ES" dirty="0"/>
              <a:t> La arquitectura relativamente simple de los RC-ESN facilita su implementación en una variedad de plataformas de hardware. Esto incluye desde computadoras de escritorio hasta dispositivos embebidos, lo cual es ventajoso para aplicaciones prácticas en entornos clínicos y de investigación con recursos limitados.</a:t>
            </a:r>
            <a:endParaRPr lang="es-ES" dirty="0">
              <a:cs typeface="Calibri"/>
            </a:endParaRPr>
          </a:p>
          <a:p>
            <a:r>
              <a:rPr lang="es-ES" b="1" dirty="0"/>
              <a:t>Identificación de patrones distintivos en la dinámica temporal de EEG:</a:t>
            </a:r>
            <a:r>
              <a:rPr lang="es-ES" dirty="0"/>
              <a:t> A través del uso de RC-ESN, se han identificado patrones distintivos en la dinámica temporal de las señales EEG. Estos patrones proporcionan información valiosa sobre las diferencias en la actividad cerebral entre sujetos jóvenes y adultos mayores, ofreciendo una nueva perspectiva sobre cómo el envejecimiento afecta la función cerebral.</a:t>
            </a:r>
            <a:endParaRPr lang="es-ES" dirty="0">
              <a:cs typeface="Calibri"/>
            </a:endParaRPr>
          </a:p>
          <a:p>
            <a:r>
              <a:rPr lang="es-ES" b="1" dirty="0"/>
              <a:t>Análisis comparativo entre sujetos jóvenes y adultos mayores:</a:t>
            </a:r>
            <a:r>
              <a:rPr lang="es-ES" dirty="0"/>
              <a:t> El estudio ha revelado diferencias significativas en la dinámica temporal de las señales EEG entre sujetos jóvenes y adultos mayores. Estos hallazgos sugieren que los RC-ESN pueden ser utilizados para caracterizar y monitorear los cambios en la actividad cerebral asociados con el envejecimiento, proporcionando una herramienta útil para la investigación en neurociencia del envejecimiento.</a:t>
            </a:r>
            <a:endParaRPr lang="es-ES" dirty="0">
              <a:cs typeface="Calibri"/>
            </a:endParaRPr>
          </a:p>
          <a:p>
            <a:r>
              <a:rPr lang="es-ES" b="1" dirty="0"/>
              <a:t>Aplicaciones potenciales en la neurociencia del envejecimiento:</a:t>
            </a:r>
            <a:r>
              <a:rPr lang="es-ES" dirty="0"/>
              <a:t> Las conclusiones obtenidas tienen importantes implicaciones para la neurociencia del envejecimiento. Los patrones de actividad cerebral identificados pueden servir como biomarcadores para evaluar el envejecimiento saludable y patológico. Además, estos hallazgos pueden contribuir al desarrollo de intervenciones tempranas para mitigar los efectos negativos del envejecimiento en la función cerebral</a:t>
            </a:r>
            <a:endParaRPr lang="es-ES" dirty="0">
              <a:cs typeface="Calibri"/>
            </a:endParaRPr>
          </a:p>
          <a:p>
            <a:endParaRPr lang="es-ES" dirty="0">
              <a:cs typeface="Calibri"/>
            </a:endParaRPr>
          </a:p>
          <a:p>
            <a:r>
              <a:rPr lang="es-ES" b="1" i="1" dirty="0">
                <a:cs typeface="Calibri"/>
              </a:rPr>
              <a:t>DESVENTAJAS</a:t>
            </a:r>
          </a:p>
          <a:p>
            <a:endParaRPr lang="es-ES" dirty="0">
              <a:cs typeface="Calibri"/>
            </a:endParaRPr>
          </a:p>
          <a:p>
            <a:r>
              <a:rPr lang="es-ES" b="1" dirty="0"/>
              <a:t>Sensibilidad a la configuración de </a:t>
            </a:r>
            <a:r>
              <a:rPr lang="es-ES" b="1" dirty="0" err="1"/>
              <a:t>hiperparámetros</a:t>
            </a:r>
            <a:r>
              <a:rPr lang="es-ES" b="1" dirty="0"/>
              <a:t>:</a:t>
            </a:r>
            <a:r>
              <a:rPr lang="es-ES" dirty="0"/>
              <a:t> Una de las principales desventajas de los RC-ESN es su alta sensibilidad a la configuración de </a:t>
            </a:r>
            <a:r>
              <a:rPr lang="es-ES" dirty="0" err="1"/>
              <a:t>hiperparámetros</a:t>
            </a:r>
            <a:r>
              <a:rPr lang="es-ES" dirty="0"/>
              <a:t>. Parámetros como el radio espectral, la tasa de fuga (</a:t>
            </a:r>
            <a:r>
              <a:rPr lang="es-ES" dirty="0" err="1"/>
              <a:t>leak</a:t>
            </a:r>
            <a:r>
              <a:rPr lang="es-ES" dirty="0"/>
              <a:t> </a:t>
            </a:r>
            <a:r>
              <a:rPr lang="es-ES" dirty="0" err="1"/>
              <a:t>rate</a:t>
            </a:r>
            <a:r>
              <a:rPr lang="es-ES" dirty="0"/>
              <a:t>), la conectividad del reservorio y el nivel de ruido deben ser cuidadosamente ajustados para asegurar un rendimiento óptimo. Este proceso puede ser laborioso y requiere experiencia y recursos computacionales para realizar una búsqueda exhaustiva de </a:t>
            </a:r>
            <a:r>
              <a:rPr lang="es-ES" dirty="0" err="1"/>
              <a:t>hiperparámetros</a:t>
            </a:r>
            <a:r>
              <a:rPr lang="es-ES" dirty="0"/>
              <a:t>.</a:t>
            </a:r>
            <a:endParaRPr lang="es-ES" dirty="0">
              <a:cs typeface="Calibri"/>
            </a:endParaRPr>
          </a:p>
          <a:p>
            <a:r>
              <a:rPr lang="es-ES" b="1" dirty="0"/>
              <a:t>Dificultad en la interpretación de los estados internos del reservorio:</a:t>
            </a:r>
            <a:r>
              <a:rPr lang="es-ES" dirty="0"/>
              <a:t> Otra desventaja significativa es la dificultad para interpretar los estados internos del reservorio. Los RC-ESN actúan como cajas negras donde los estados internos evolucionan de manera compleja y no lineal. Esta falta de interpretabilidad puede limitar la comprensión de cómo se procesan las señales EEG y dificultar la explicación de los resultados a audiencias no técnicas, como clínicos o usuarios finales.</a:t>
            </a:r>
            <a:endParaRPr lang="es-ES" dirty="0">
              <a:cs typeface="Calibri"/>
            </a:endParaRPr>
          </a:p>
          <a:p>
            <a:r>
              <a:rPr lang="es-ES" b="1" dirty="0"/>
              <a:t>Dependencia de la calidad y cantidad de los datos de entrada:</a:t>
            </a:r>
            <a:r>
              <a:rPr lang="es-ES" dirty="0"/>
              <a:t> La efectividad de los RC-ESN depende en gran medida de la calidad y cantidad de los datos de entrada. Señales EEG de baja calidad o con artefactos significativos pueden degradar el rendimiento del modelo. Además, se requiere una cantidad suficiente de datos de entrenamiento para capturar adecuadamente la dinámica temporal y generalizar a nuevos datos. Esto puede ser un desafío en estudios con muestras limitadas.</a:t>
            </a:r>
            <a:endParaRPr lang="es-ES" dirty="0">
              <a:cs typeface="Calibri"/>
            </a:endParaRPr>
          </a:p>
          <a:p>
            <a:r>
              <a:rPr lang="es-ES" b="1" dirty="0"/>
              <a:t>Limitaciones en la generalización a datos no vistos:</a:t>
            </a:r>
            <a:r>
              <a:rPr lang="es-ES" dirty="0"/>
              <a:t> Aunque los RC-ESN pueden modelar bien la dinámica temporal de las señales EEG dentro del conjunto de entrenamiento, pueden tener limitaciones para generalizar a datos no vistos. Esto es especialmente crítico cuando se trabaja con poblaciones diversas o cuando los datos de prueba presentan variaciones significativas respecto a los datos de entrenamiento.</a:t>
            </a:r>
            <a:endParaRPr lang="es-ES" dirty="0">
              <a:cs typeface="Calibri"/>
            </a:endParaRPr>
          </a:p>
          <a:p>
            <a:r>
              <a:rPr lang="es-ES" b="1" dirty="0"/>
              <a:t>Necesidad de ajuste cuidadoso del radio espectral:</a:t>
            </a:r>
            <a:r>
              <a:rPr lang="es-ES" dirty="0"/>
              <a:t> El radio espectral (ρ) es un parámetro clave que debe ajustarse cuidadosamente para asegurar que el reservorio tenga la propiedad de estado de eco adecuada. Un radio espectral inadecuado puede resultar en un reservorio que no olvida correctamente las condiciones iniciales o que es incapaz de mantener la memoria temporal necesaria, afectando negativamente el rendimiento del modelo.</a:t>
            </a:r>
            <a:endParaRPr lang="es-ES" dirty="0">
              <a:cs typeface="Calibri"/>
            </a:endParaRPr>
          </a:p>
          <a:p>
            <a:r>
              <a:rPr lang="es-ES" b="1" dirty="0"/>
              <a:t>Escalabilidad y tiempo de procesamiento para grandes volúmenes de datos:</a:t>
            </a:r>
            <a:r>
              <a:rPr lang="es-ES" dirty="0"/>
              <a:t> A medida que el tamaño de los datos de entrada y la complejidad del reservorio aumentan, los requisitos de memoria y tiempo de procesamiento también aumentan. Esto puede limitar la escalabilidad de los RC-ESN para aplicaciones en tiempo real o para el análisis de grandes volúmenes de datos EEG, requiriendo optimizaciones adicionales o hardware especializado.</a:t>
            </a:r>
            <a:endParaRPr lang="es-ES" dirty="0">
              <a:cs typeface="Calibri"/>
            </a:endParaRPr>
          </a:p>
          <a:p>
            <a:r>
              <a:rPr lang="es-ES" b="1" dirty="0"/>
              <a:t>Complejidad en la integración con otros modelos y sistemas:</a:t>
            </a:r>
            <a:r>
              <a:rPr lang="es-ES" dirty="0"/>
              <a:t> Finalmente, la integración de los RC-ESN con otros modelos de machine </a:t>
            </a:r>
            <a:r>
              <a:rPr lang="es-ES" dirty="0" err="1"/>
              <a:t>learning</a:t>
            </a:r>
            <a:r>
              <a:rPr lang="es-ES" dirty="0"/>
              <a:t> o sistemas existentes puede ser compleja. La naturaleza específica de los RC-ESN y la necesidad de un ajuste fino de los parámetros pueden dificultar su combinación con otros enfoques de análisis de datos, requiriendo esfuerzos adicionales en la integración y prueba de sistemas híbridos.</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71762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La aplicación del modelo RC.ESN en el procesamiento de señales EEG ofrece una perspectiva única para entender el envejecimiento cerebral en relación con el envejecimiento físico. Estos hallazgos subrayan la importancia de considerar tanto factores neurobiológicos como ambientales al explorar las diferencias en la capacidad de memoria entre diferentes grupos etarios.</a:t>
            </a:r>
            <a:endParaRPr lang="es-ES" dirty="0">
              <a:ea typeface="Calibri"/>
              <a:cs typeface="Calibri"/>
            </a:endParaRPr>
          </a:p>
          <a:p>
            <a:endParaRPr lang="es-ES" dirty="0">
              <a:ea typeface="Calibri"/>
              <a:cs typeface="Calibri"/>
            </a:endParaRPr>
          </a:p>
          <a:p>
            <a:pPr marL="171450" indent="-171450">
              <a:buFont typeface="Arial"/>
              <a:buChar char="•"/>
            </a:pPr>
            <a:endParaRPr lang="es-ES" dirty="0"/>
          </a:p>
          <a:p>
            <a:pPr marL="171450" indent="-171450">
              <a:buFont typeface="Arial"/>
              <a:buChar char="•"/>
            </a:pPr>
            <a:r>
              <a:rPr lang="es-ES" b="1" dirty="0"/>
              <a:t>Desafíos y oportunidades en la integración de datos multidimensionales:</a:t>
            </a:r>
            <a:r>
              <a:rPr lang="es-ES" dirty="0"/>
              <a:t> El análisis con el modelo RC-ESN destaca la importancia de integrar datos de diversas fuentes, como EEG y otros biomarcadores cognitivos. Esta integración multidimensional puede proporcionar una visión más completa de los cambios neurocognitivos asociados con la edad, así como identificar marcadores tempranos de deterioro cognitivo que podrían ser clave para la detección precoz y el tratamiento de enfermedades neurodegenerativas.</a:t>
            </a:r>
            <a:endParaRPr lang="es-ES" b="1" dirty="0">
              <a:ea typeface="Calibri"/>
              <a:cs typeface="Calibri"/>
            </a:endParaRPr>
          </a:p>
          <a:p>
            <a:pPr marL="171450" indent="-171450">
              <a:buFont typeface="Arial"/>
              <a:buChar char="•"/>
            </a:pPr>
            <a:r>
              <a:rPr lang="es-ES" b="1" dirty="0"/>
              <a:t>Caracterización de la actividad cerebral según la edad:</a:t>
            </a:r>
            <a:r>
              <a:rPr lang="es-ES" dirty="0"/>
              <a:t> En línea con los resultados obtenidos, podemos afirmar que el modelo RC-ESN es una herramienta valiosa para investigar las dinámicas temporales de la actividad neuronal. La configuración del modelo, aunque compleja, permite capturar patrones diferenciales entre sujetos jóvenes y mayores. Esto refuerza hipótesis establecidas en neurociencia sobre cómo el cerebro interactúa y se ve afectado por el envejecimiento físico.</a:t>
            </a:r>
            <a:endParaRPr lang="es-ES" dirty="0">
              <a:ea typeface="Calibri"/>
              <a:cs typeface="Calibri"/>
            </a:endParaRPr>
          </a:p>
          <a:p>
            <a:pPr marL="171450" indent="-171450">
              <a:buFont typeface="Arial"/>
              <a:buChar char="•"/>
            </a:pPr>
            <a:r>
              <a:rPr lang="es-ES" b="1" dirty="0"/>
              <a:t>Impacto del envejecimiento en la funcionalidad cognitiva:</a:t>
            </a:r>
            <a:r>
              <a:rPr lang="es-ES" dirty="0"/>
              <a:t> Los resultados indican una menor plasticidad y actividad neuronal en sujetos mayores, lo cual se correlaciona con una disminución en la funcionalidad cognitiva. La homogeneidad en el potencial de memoria de los mayores contrasta con la variabilidad observada en los jóvenes, sugiriendo una reducción en la flexibilidad cognitiva con la edad y una mayor capacidad adaptativa en los jóvenes.</a:t>
            </a:r>
          </a:p>
          <a:p>
            <a:pPr marL="171450" indent="-171450">
              <a:buFont typeface="Arial"/>
              <a:buChar char="•"/>
            </a:pPr>
            <a:r>
              <a:rPr lang="es-ES" b="1" dirty="0"/>
              <a:t>Perspectivas futuras y desarrollo del </a:t>
            </a:r>
            <a:r>
              <a:rPr lang="es-ES" b="1" dirty="0" err="1"/>
              <a:t>framework</a:t>
            </a:r>
            <a:r>
              <a:rPr lang="es-ES" b="1" dirty="0"/>
              <a:t>:</a:t>
            </a:r>
            <a:r>
              <a:rPr lang="es-ES" dirty="0"/>
              <a:t> El desarrollo del </a:t>
            </a:r>
            <a:r>
              <a:rPr lang="es-ES" dirty="0" err="1"/>
              <a:t>framework</a:t>
            </a:r>
            <a:r>
              <a:rPr lang="es-ES" dirty="0"/>
              <a:t> para el modelo RC-ESN abre diversas líneas de investigación futuras. Es crucial explorar técnicas de reducción de dimensionalidad y optimizar modelos de aprendizaje automático para mejorar la precisión en la caracterización de la actividad cerebral. Estas innovaciones podrían aplicarse en entornos de rehabilitación cognitiva y para entender mejor el impacto del envejecimiento en la plasticidad neuronal.</a:t>
            </a:r>
            <a:endParaRPr lang="es-ES" dirty="0">
              <a:ea typeface="Calibri"/>
              <a:cs typeface="Calibri"/>
            </a:endParaRPr>
          </a:p>
          <a:p>
            <a:pPr marL="171450" indent="-171450">
              <a:buFont typeface="Arial"/>
              <a:buChar char="•"/>
            </a:pPr>
            <a:r>
              <a:rPr lang="es-ES" b="1" dirty="0"/>
              <a:t>Implicaciones clínicas y potencial terapéutico:</a:t>
            </a:r>
            <a:r>
              <a:rPr lang="es-ES" dirty="0"/>
              <a:t> Los hallazgos sugieren que las diferencias observadas en la actividad cerebral entre jóvenes y mayores podrían tener implicaciones clínicas significativas. Comprender cómo estas diferencias afectan la función cognitiva y adaptativa podría orientar el desarrollo de intervenciones terapéuticas dirigidas a mejorar la plasticidad neuronal en adultos mayores y mantener la función cognitiva durante el envejecimiento.</a:t>
            </a:r>
            <a:endParaRPr lang="es-ES">
              <a:ea typeface="Calibri"/>
              <a:cs typeface="Calibri"/>
            </a:endParaRPr>
          </a:p>
          <a:p>
            <a:endParaRPr lang="es-ES" dirty="0"/>
          </a:p>
          <a:p>
            <a:endParaRPr lang="es-ES" dirty="0">
              <a:cs typeface="Calibri"/>
            </a:endParaRPr>
          </a:p>
          <a:p>
            <a:endParaRPr lang="es-ES" b="1"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1559894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297169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424706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417225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nuestro proyecto, exploramos el uso del electroencefalograma (EEG) para analizar patrones dinámicos en las señales cerebrales de individuos de diferentes grupos etarios: jóvenes, adultos y mayores. El objetivo principal es clasificar estos patrones mediante técnicas avanzadas como el </a:t>
            </a:r>
            <a:r>
              <a:rPr lang="es-ES" dirty="0" err="1"/>
              <a:t>Reservoir</a:t>
            </a:r>
            <a:r>
              <a:rPr lang="es-ES" dirty="0"/>
              <a:t> Computing, destacando cómo estas técnicas pueden revelar información crucial sobre la actividad neuronal y la funcionalidad cerebral.</a:t>
            </a:r>
          </a:p>
          <a:p>
            <a:r>
              <a:rPr lang="es-ES" dirty="0"/>
              <a:t>El EEG proporciona una ventana única hacia la actividad eléctrica del cerebro, permitiendo estudiar cómo diferentes áreas cerebrales mantienen funciones distintivas como la motora, la percepción visual y, en estado de reposo, la conciencia. Estas funciones se sustentan en una actividad basal que refleja el estado neuronal único de cada individuo, y que puede ser medida y analizada con precisión mediante el EEG.</a:t>
            </a:r>
          </a:p>
          <a:p>
            <a:r>
              <a:rPr lang="es-ES" dirty="0"/>
              <a:t>Utilizando redes neuronales y específicamente </a:t>
            </a:r>
            <a:r>
              <a:rPr lang="es-ES" dirty="0" err="1"/>
              <a:t>Reservoir</a:t>
            </a:r>
            <a:r>
              <a:rPr lang="es-ES" dirty="0"/>
              <a:t> Computing, procesamos estas señales EEG para identificar patrones distintivos entre sujetos de diferentes grupos etarios. Esta metodología nos permite no solo clasificar patrones dinámicos, sino también mejorar la precisión diagnóstica en trastornos neurológicos y neurodegenerativos, así como potenciar el diseño de intervenciones personalizadas en neurología clínica.</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p>
          <a:p>
            <a:r>
              <a:rPr lang="es-ES" dirty="0"/>
              <a:t>Para generar datos sintéticos de EEG que simulen las señales de jóvenes adultos y adultos mayores, se utilizaron diversos métodos basados en modelos generativos y técnicas de simulación. Los pasos clave en la generación de datos sintéticos incluyen:</a:t>
            </a:r>
            <a:endParaRPr lang="es-ES" dirty="0">
              <a:cs typeface="Calibri"/>
            </a:endParaRPr>
          </a:p>
          <a:p>
            <a:r>
              <a:rPr lang="es-ES" dirty="0"/>
              <a:t> </a:t>
            </a:r>
            <a:endParaRPr lang="es-ES" dirty="0">
              <a:cs typeface="Calibri"/>
            </a:endParaRPr>
          </a:p>
          <a:p>
            <a:r>
              <a:rPr lang="es-ES" b="1" i="1"/>
              <a:t>Modelo Generativo de Señales EEG: </a:t>
            </a:r>
            <a:r>
              <a:rPr lang="es-ES"/>
              <a:t>Se utilizó un modelo generativo basado en procesos estocásticos para simular la actividad cerebral. Este modelo imita la dinámica temporal y espacial observada en las señales EEG reales. Se emplearon modelos de </a:t>
            </a:r>
            <a:r>
              <a:rPr lang="es-ES" err="1"/>
              <a:t>autoregresión</a:t>
            </a:r>
            <a:r>
              <a:rPr lang="es-ES" dirty="0"/>
              <a:t> (AR) y procesos de Gauss para generar las señales básicas.</a:t>
            </a:r>
            <a:endParaRPr lang="es-ES" dirty="0">
              <a:cs typeface="Calibri"/>
            </a:endParaRPr>
          </a:p>
          <a:p>
            <a:r>
              <a:rPr lang="es-ES" dirty="0"/>
              <a:t>    </a:t>
            </a:r>
          </a:p>
          <a:p>
            <a:r>
              <a:rPr lang="es-ES" b="1" dirty="0"/>
              <a:t>Simulación de Diferentes Electrodos: </a:t>
            </a:r>
            <a:r>
              <a:rPr lang="es-ES" dirty="0"/>
              <a:t>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endParaRPr lang="es-ES" dirty="0">
              <a:cs typeface="Calibri"/>
            </a:endParaRPr>
          </a:p>
          <a:p>
            <a:r>
              <a:rPr lang="es-ES" dirty="0"/>
              <a:t> </a:t>
            </a:r>
            <a:endParaRPr lang="es-ES" dirty="0">
              <a:cs typeface="Calibri"/>
            </a:endParaRPr>
          </a:p>
          <a:p>
            <a:r>
              <a:rPr lang="es-ES" b="1" dirty="0"/>
              <a:t>Incorporación de Patrones Específicos de Edad:</a:t>
            </a:r>
            <a:r>
              <a:rPr lang="es-ES" dirty="0"/>
              <a:t>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endParaRPr lang="es-ES" dirty="0">
              <a:cs typeface="Calibri"/>
            </a:endParaRPr>
          </a:p>
          <a:p>
            <a:r>
              <a:rPr lang="es-ES" dirty="0"/>
              <a:t> </a:t>
            </a:r>
            <a:endParaRPr lang="es-ES" dirty="0">
              <a:cs typeface="Calibri"/>
            </a:endParaRPr>
          </a:p>
          <a:p>
            <a:r>
              <a:rPr lang="es-ES" b="1" dirty="0"/>
              <a:t>Adición de Ruido Realista: </a:t>
            </a:r>
            <a:r>
              <a:rPr lang="es-ES" dirty="0"/>
              <a:t>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endParaRPr lang="es-ES" dirty="0">
              <a:cs typeface="Calibri"/>
            </a:endParaRPr>
          </a:p>
          <a:p>
            <a:r>
              <a:rPr lang="es-ES" dirty="0"/>
              <a:t>    </a:t>
            </a:r>
            <a:endParaRPr lang="es-ES" dirty="0">
              <a:cs typeface="Calibri"/>
            </a:endParaRPr>
          </a:p>
          <a:p>
            <a:r>
              <a:rPr lang="es-ES" b="1" dirty="0"/>
              <a:t>Validación de Datos Sintéticos: </a:t>
            </a:r>
            <a:r>
              <a:rPr lang="es-ES" dirty="0"/>
              <a:t>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endParaRPr lang="es-ES" dirty="0">
              <a:cs typeface="Calibri"/>
            </a:endParaRPr>
          </a:p>
          <a:p>
            <a:r>
              <a:rPr lang="es-ES" dirty="0"/>
              <a:t> </a:t>
            </a:r>
            <a:endParaRPr lang="es-ES" dirty="0">
              <a:cs typeface="Calibri"/>
            </a:endParaRPr>
          </a:p>
          <a:p>
            <a:r>
              <a:rPr lang="es-ES" dirty="0">
                <a:cs typeface="Calibri"/>
              </a:rPr>
              <a:t>  </a:t>
            </a:r>
            <a:r>
              <a:rPr lang="es-ES" b="1" i="1"/>
              <a:t>Modelos </a:t>
            </a:r>
            <a:r>
              <a:rPr lang="es-ES" b="1" i="1" err="1"/>
              <a:t>Autoregresivos</a:t>
            </a:r>
            <a:r>
              <a:rPr lang="es-ES" b="1" i="1"/>
              <a:t> (AR):</a:t>
            </a:r>
            <a:r>
              <a:rPr lang="es-ES"/>
              <a:t> Estos modelos se utilizaron para generar series temporales que imitan la dinámica de las señales EEG. En este caso, se utiliza un modelo AR de orden 2.</a:t>
            </a:r>
          </a:p>
          <a:p>
            <a:r>
              <a:rPr lang="es-ES" dirty="0"/>
              <a:t>    </a:t>
            </a:r>
            <a:endParaRPr lang="es-ES" dirty="0">
              <a:cs typeface="Calibri"/>
            </a:endParaRPr>
          </a:p>
          <a:p>
            <a:r>
              <a:rPr lang="es-ES" dirty="0"/>
              <a:t>  </a:t>
            </a:r>
            <a:r>
              <a:rPr lang="es-ES" b="1" i="1" dirty="0"/>
              <a:t>Procesos de Gauss:</a:t>
            </a:r>
            <a:r>
              <a:rPr lang="es-ES" dirty="0"/>
              <a:t> Se emplean para modelar la correlación espacial y temporal en las señales EEG. Estos procesos permiten generar datos con una estructura de correlación similar a la observada en las señales reales.</a:t>
            </a:r>
            <a:endParaRPr lang="es-ES" dirty="0">
              <a:cs typeface="Calibri"/>
            </a:endParaRPr>
          </a:p>
          <a:p>
            <a:r>
              <a:rPr lang="es-ES" dirty="0"/>
              <a:t>    </a:t>
            </a:r>
            <a:endParaRPr lang="es-ES" dirty="0">
              <a:cs typeface="Calibri"/>
            </a:endParaRPr>
          </a:p>
          <a:p>
            <a:r>
              <a:rPr lang="es-ES" dirty="0"/>
              <a:t>  </a:t>
            </a:r>
            <a:r>
              <a:rPr lang="es-ES" b="1" i="1" dirty="0"/>
              <a:t>Simulación de Artefactos: </a:t>
            </a:r>
            <a:r>
              <a:rPr lang="es-ES" dirty="0"/>
              <a:t>Se implementan algoritmos específicos para simular artefactos comunes en las señales EEG, como movimientos oculares y actividad muscular. Estos artefactos se añaden utilizando modelos de ruido y distribuciones aleatorias.</a:t>
            </a:r>
            <a:endParaRPr lang="es-ES" dirty="0">
              <a:cs typeface="Calibri"/>
            </a:endParaRPr>
          </a:p>
          <a:p>
            <a:endParaRPr lang="es-ES" dirty="0"/>
          </a:p>
          <a:p>
            <a:r>
              <a:rPr lang="es-ES" dirty="0"/>
              <a:t>    </a:t>
            </a:r>
            <a:endParaRPr lang="es-ES" dirty="0">
              <a:cs typeface="Calibri"/>
            </a:endParaRPr>
          </a:p>
          <a:p>
            <a:endParaRPr lang="es-E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40067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p>
          <a:p>
            <a:r>
              <a:rPr lang="es-ES" dirty="0"/>
              <a:t> </a:t>
            </a:r>
            <a:endParaRPr lang="es-ES" dirty="0">
              <a:cs typeface="Calibri"/>
            </a:endParaRPr>
          </a:p>
          <a:p>
            <a:r>
              <a:rPr lang="es-ES"/>
              <a:t>\</a:t>
            </a:r>
            <a:r>
              <a:rPr lang="es-ES" err="1"/>
              <a:t>begin</a:t>
            </a:r>
            <a:r>
              <a:rPr lang="es-ES"/>
              <a:t>{</a:t>
            </a:r>
            <a:r>
              <a:rPr lang="es-ES" err="1"/>
              <a:t>itemize</a:t>
            </a:r>
            <a:r>
              <a:rPr lang="es-ES"/>
              <a:t>}</a:t>
            </a:r>
          </a:p>
          <a:p>
            <a:r>
              <a:rPr lang="es-ES"/>
              <a:t>    \</a:t>
            </a:r>
            <a:r>
              <a:rPr lang="es-ES" err="1"/>
              <a:t>item</a:t>
            </a:r>
            <a:r>
              <a:rPr lang="es-ES"/>
              <a:t> \</a:t>
            </a:r>
            <a:r>
              <a:rPr lang="es-ES" err="1"/>
              <a:t>textbf</a:t>
            </a:r>
            <a:r>
              <a:rPr lang="es-ES"/>
              <a:t>{Movimiento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p>
          <a:p>
            <a:r>
              <a:rPr lang="es-ES"/>
              <a:t>    \</a:t>
            </a:r>
            <a:r>
              <a:rPr lang="es-ES" err="1"/>
              <a:t>item</a:t>
            </a:r>
            <a:r>
              <a:rPr lang="es-ES"/>
              <a:t> \</a:t>
            </a:r>
            <a:r>
              <a:rPr lang="es-ES" err="1"/>
              <a:t>textbf</a:t>
            </a:r>
            <a:r>
              <a:rPr lang="es-ES"/>
              <a:t>{Actividad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p>
          <a:p>
            <a:r>
              <a:rPr lang="es-ES"/>
              <a:t>    \</a:t>
            </a:r>
            <a:r>
              <a:rPr lang="es-ES" err="1"/>
              <a:t>item</a:t>
            </a:r>
            <a:r>
              <a:rPr lang="es-ES"/>
              <a:t> \</a:t>
            </a:r>
            <a:r>
              <a:rPr lang="es-ES" err="1"/>
              <a:t>textbf</a:t>
            </a:r>
            <a:r>
              <a:rPr lang="es-ES"/>
              <a:t>{Actividad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r>
              <a:rPr lang="es-ES" dirty="0"/>
              <a:t>    \</a:t>
            </a:r>
            <a:r>
              <a:rPr lang="es-ES" dirty="0" err="1"/>
              <a:t>item</a:t>
            </a:r>
            <a:r>
              <a:rPr lang="es-ES" dirty="0"/>
              <a:t> \</a:t>
            </a:r>
            <a:r>
              <a:rPr lang="es-ES" dirty="0" err="1"/>
              <a:t>textbf</a:t>
            </a:r>
            <a:r>
              <a:rPr lang="es-ES" dirty="0"/>
              <a:t>{Electrodos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685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cs typeface="+mn-lt"/>
              </a:rPr>
            </a:br>
            <a:r>
              <a:rPr lang="es-ES" b="1" i="1" u="sng" dirty="0"/>
              <a:t>RC-ESN</a:t>
            </a:r>
          </a:p>
          <a:p>
            <a:endParaRPr lang="es-ES"/>
          </a:p>
          <a:p>
            <a:r>
              <a:rPr lang="es-ES" err="1"/>
              <a:t>Reservoir</a:t>
            </a:r>
            <a:r>
              <a:rPr lang="es-ES" dirty="0"/>
              <a:t> Computing con Echo </a:t>
            </a:r>
            <a:r>
              <a:rPr lang="es-ES" err="1"/>
              <a:t>State</a:t>
            </a:r>
            <a:r>
              <a:rPr lang="es-ES" dirty="0"/>
              <a:t> Networks es una</a:t>
            </a:r>
            <a:r>
              <a:rPr lang="es-ES" b="1" u="sng" dirty="0"/>
              <a:t> técnica de procesamiento de señales y aprendizaje automático que utiliza un reservorio de neuronas recurrentes para transformar las entradas en estados de alta dimensión. </a:t>
            </a:r>
            <a:r>
              <a:rPr lang="es-ES" dirty="0"/>
              <a:t>La clave del RC-ESN es</a:t>
            </a:r>
            <a:r>
              <a:rPr lang="es-ES" b="1" u="sng" dirty="0"/>
              <a:t> la propiedad de estado de eco, que asegura que el estado del reservorio dependa de la historia pasada de las entradas mientras la influencia de las condiciones iniciales disminuye con el tiempo. </a:t>
            </a:r>
            <a:r>
              <a:rPr lang="es-ES" dirty="0"/>
              <a:t>Esto </a:t>
            </a:r>
            <a:r>
              <a:rPr lang="es-ES" b="1" u="sng" dirty="0"/>
              <a:t>permite </a:t>
            </a:r>
            <a:r>
              <a:rPr lang="es-ES" dirty="0"/>
              <a:t>que el </a:t>
            </a:r>
            <a:r>
              <a:rPr lang="es-ES" b="1" i="1" dirty="0"/>
              <a:t>sistema capture y recuerde patrones temporales complejos sin la necesidad de ajustar los pesos internos del reservorio</a:t>
            </a:r>
            <a:r>
              <a:rPr lang="es-ES" dirty="0"/>
              <a:t>. El rendimiento del ESN se ve influenciado por el radio espectral (ρ\</a:t>
            </a:r>
            <a:r>
              <a:rPr lang="es-ES" err="1"/>
              <a:t>rhoρ</a:t>
            </a:r>
            <a:r>
              <a:rPr lang="es-ES" dirty="0"/>
              <a:t>), que controla la dinámica interna del reservorio, garantizando la estabilidad y la capacidad de respuesta adecuada del modelo.</a:t>
            </a:r>
            <a:endParaRPr lang="es-ES" dirty="0">
              <a:cs typeface="Calibri"/>
            </a:endParaRPr>
          </a:p>
          <a:p>
            <a:endParaRPr lang="es-ES" b="1" dirty="0">
              <a:cs typeface="Calibri"/>
            </a:endParaRPr>
          </a:p>
          <a:p>
            <a:r>
              <a:rPr lang="es-ES" b="1" dirty="0"/>
              <a:t>1. Capa de Entrada</a:t>
            </a:r>
            <a:r>
              <a:rPr lang="es-ES" dirty="0"/>
              <a:t>: Esta capa recibe las señales de entrada y las presenta al reservorio. Puede incluir la codificación de la información temporal y espacial de las señales, como en el caso del procesamiento de señales EEG.</a:t>
            </a:r>
            <a:br>
              <a:rPr lang="es-ES" dirty="0">
                <a:cs typeface="+mn-lt"/>
              </a:rPr>
            </a:br>
            <a:r>
              <a:rPr lang="es-ES" dirty="0"/>
              <a:t>       x(t) = </a:t>
            </a:r>
            <a:r>
              <a:rPr lang="es-ES" dirty="0" err="1"/>
              <a:t>Winu</a:t>
            </a:r>
            <a:r>
              <a:rPr lang="es-ES" dirty="0"/>
              <a:t>(t) + </a:t>
            </a:r>
            <a:r>
              <a:rPr lang="es-ES" dirty="0" err="1"/>
              <a:t>bin</a:t>
            </a:r>
            <a:br>
              <a:rPr lang="es-ES" dirty="0">
                <a:cs typeface="+mn-lt"/>
              </a:rPr>
            </a:br>
            <a:r>
              <a:rPr lang="es-ES" dirty="0"/>
              <a:t>donde:</a:t>
            </a:r>
            <a:br>
              <a:rPr lang="es-ES" dirty="0">
                <a:cs typeface="+mn-lt"/>
              </a:rPr>
            </a:br>
            <a:r>
              <a:rPr lang="es-ES" dirty="0"/>
              <a:t>x(t) es el estado de las neuronas de entrada en el tiempo t.</a:t>
            </a:r>
            <a:br>
              <a:rPr lang="es-ES" dirty="0">
                <a:cs typeface="+mn-lt"/>
              </a:rPr>
            </a:br>
            <a:r>
              <a:rPr lang="es-ES" dirty="0" err="1"/>
              <a:t>Win</a:t>
            </a:r>
            <a:r>
              <a:rPr lang="es-ES" dirty="0"/>
              <a:t> es la matriz de pesos de la capa de entrada.</a:t>
            </a:r>
            <a:br>
              <a:rPr lang="es-ES" dirty="0">
                <a:cs typeface="+mn-lt"/>
              </a:rPr>
            </a:br>
            <a:r>
              <a:rPr lang="es-ES" dirty="0"/>
              <a:t>u(t) es el vector de entrada en el tiempo t.</a:t>
            </a:r>
            <a:br>
              <a:rPr lang="es-ES" dirty="0">
                <a:cs typeface="+mn-lt"/>
              </a:rPr>
            </a:br>
            <a:r>
              <a:rPr lang="es-ES" dirty="0" err="1"/>
              <a:t>bin</a:t>
            </a:r>
            <a:r>
              <a:rPr lang="es-ES" dirty="0"/>
              <a:t> es el vector de sesgo de la capa de entrada.</a:t>
            </a:r>
            <a:br>
              <a:rPr lang="es-ES" dirty="0">
                <a:cs typeface="+mn-lt"/>
              </a:rPr>
            </a:br>
            <a:r>
              <a:rPr lang="es-ES" b="1" dirty="0"/>
              <a:t>2. Reservorio</a:t>
            </a:r>
            <a:br>
              <a:rPr lang="es-ES" dirty="0">
                <a:cs typeface="+mn-lt"/>
              </a:rPr>
            </a:br>
            <a:r>
              <a:rPr lang="es-ES" dirty="0"/>
              <a:t>Esta capa está formada por un conjunto de neuronas recurrentes interconectadas con conexiones aleatorias. El reservorio actúa como una memoria dinámica que captura la información temporal de las entradas.</a:t>
            </a:r>
            <a:br>
              <a:rPr lang="es-ES" dirty="0">
                <a:cs typeface="+mn-lt"/>
              </a:rPr>
            </a:br>
            <a:br>
              <a:rPr lang="es-ES" dirty="0">
                <a:cs typeface="+mn-lt"/>
              </a:rPr>
            </a:br>
            <a:r>
              <a:rPr lang="es-ES" dirty="0"/>
              <a:t>La ecuación que describe la evolución temporal del estado del reservorio es la siguiente:</a:t>
            </a:r>
            <a:br>
              <a:rPr lang="es-ES" dirty="0">
                <a:cs typeface="+mn-lt"/>
              </a:rPr>
            </a:br>
            <a:r>
              <a:rPr lang="es-ES" dirty="0"/>
              <a:t>                    r(t + 1) = σ(</a:t>
            </a:r>
            <a:r>
              <a:rPr lang="es-ES" dirty="0" err="1"/>
              <a:t>Wresr</a:t>
            </a:r>
            <a:r>
              <a:rPr lang="es-ES" dirty="0"/>
              <a:t>(t) + </a:t>
            </a:r>
            <a:r>
              <a:rPr lang="es-ES" dirty="0" err="1"/>
              <a:t>Winu</a:t>
            </a:r>
            <a:r>
              <a:rPr lang="es-ES" dirty="0"/>
              <a:t>(t) + </a:t>
            </a:r>
            <a:r>
              <a:rPr lang="es-ES" dirty="0" err="1"/>
              <a:t>bres</a:t>
            </a:r>
            <a:r>
              <a:rPr lang="es-ES" dirty="0"/>
              <a:t>)</a:t>
            </a:r>
            <a:br>
              <a:rPr lang="es-ES" dirty="0">
                <a:cs typeface="+mn-lt"/>
              </a:rPr>
            </a:br>
            <a:r>
              <a:rPr lang="es-ES" dirty="0"/>
              <a:t>donde:</a:t>
            </a:r>
            <a:br>
              <a:rPr lang="es-ES" dirty="0">
                <a:cs typeface="+mn-lt"/>
              </a:rPr>
            </a:br>
            <a:r>
              <a:rPr lang="es-ES" dirty="0"/>
              <a:t>r(t) es el estado del reservorio en el tiempo t.</a:t>
            </a:r>
            <a:endParaRPr lang="es-ES"/>
          </a:p>
          <a:p>
            <a:br>
              <a:rPr lang="es-ES" dirty="0">
                <a:cs typeface="+mn-lt"/>
              </a:rPr>
            </a:br>
            <a:r>
              <a:rPr lang="es-ES" dirty="0" err="1"/>
              <a:t>Wres</a:t>
            </a:r>
            <a:r>
              <a:rPr lang="es-ES" dirty="0"/>
              <a:t> es la matriz de pesos recurrentes del reservorio.</a:t>
            </a:r>
            <a:br>
              <a:rPr lang="es-ES" dirty="0">
                <a:cs typeface="+mn-lt"/>
              </a:rPr>
            </a:br>
            <a:r>
              <a:rPr lang="es-ES" dirty="0"/>
              <a:t>σ es la función de activación no lineal (generalmente y por historia se suele usar</a:t>
            </a:r>
            <a:br>
              <a:rPr lang="es-ES" dirty="0">
                <a:cs typeface="+mn-lt"/>
              </a:rPr>
            </a:br>
            <a:r>
              <a:rPr lang="es-ES" dirty="0"/>
              <a:t>tangente hiperbólica).</a:t>
            </a:r>
            <a:br>
              <a:rPr lang="es-ES" dirty="0">
                <a:cs typeface="+mn-lt"/>
              </a:rPr>
            </a:br>
            <a:r>
              <a:rPr lang="es-ES" dirty="0" err="1"/>
              <a:t>bres</a:t>
            </a:r>
            <a:r>
              <a:rPr lang="es-ES" dirty="0"/>
              <a:t> es el vector de sesgo del reservorio.</a:t>
            </a:r>
            <a:endParaRPr lang="es-ES" dirty="0">
              <a:cs typeface="Calibri"/>
            </a:endParaRPr>
          </a:p>
          <a:p>
            <a:br>
              <a:rPr lang="es-ES" dirty="0">
                <a:cs typeface="+mn-lt"/>
              </a:rPr>
            </a:br>
            <a:r>
              <a:rPr lang="es-ES" b="1" i="1" u="sng"/>
              <a:t>Las conexiones recurrentes permiten que el reservorio mantenga una memoria a corto plazo de las entradas pasadas, lo cual es crucial para capturar la dinámica temporal de las señales EEG. Las conexiones de retroalimentación en esta capa permiten que las salidas anteriores del modelo se retroalimentan como entradas adicionales al reservorio, mejorando la modelización de la dinámica temporal.</a:t>
            </a:r>
            <a:endParaRPr lang="es-ES" b="1" i="1" u="sng">
              <a:cs typeface="Calibri"/>
            </a:endParaRPr>
          </a:p>
          <a:p>
            <a:endParaRPr lang="es-ES" dirty="0"/>
          </a:p>
          <a:p>
            <a:r>
              <a:rPr lang="es-ES" u="sng"/>
              <a:t>Funciones de Activación</a:t>
            </a:r>
            <a:endParaRPr lang="es-ES" u="sng">
              <a:cs typeface="Calibri"/>
            </a:endParaRPr>
          </a:p>
          <a:p>
            <a:br>
              <a:rPr lang="es-ES" dirty="0">
                <a:cs typeface="+mn-lt"/>
              </a:rPr>
            </a:br>
            <a:r>
              <a:rPr lang="es-ES" dirty="0"/>
              <a:t>En </a:t>
            </a:r>
            <a:r>
              <a:rPr lang="es-ES" dirty="0" err="1"/>
              <a:t>Reservoir</a:t>
            </a:r>
            <a:r>
              <a:rPr lang="es-ES" dirty="0"/>
              <a:t> Computing, la elección de la función de activación en la capa de reservorio juega un papel crucial en el rendimiento y la capacidad de generalización del modelo.</a:t>
            </a:r>
            <a:br>
              <a:rPr lang="es-ES" dirty="0">
                <a:cs typeface="+mn-lt"/>
              </a:rPr>
            </a:br>
            <a:r>
              <a:rPr lang="es-ES" dirty="0"/>
              <a:t>Aquí se analizan las características específicas de las funciones de activación </a:t>
            </a:r>
            <a:r>
              <a:rPr lang="es-ES" dirty="0" err="1"/>
              <a:t>tanh</a:t>
            </a:r>
            <a:r>
              <a:rPr lang="es-ES" dirty="0"/>
              <a:t> y </a:t>
            </a:r>
            <a:r>
              <a:rPr lang="es-ES" dirty="0" err="1"/>
              <a:t>ReLU</a:t>
            </a:r>
            <a:r>
              <a:rPr lang="es-ES" dirty="0"/>
              <a:t> en el contexto de </a:t>
            </a:r>
            <a:r>
              <a:rPr lang="es-ES" dirty="0" err="1"/>
              <a:t>Reservoir</a:t>
            </a:r>
            <a:r>
              <a:rPr lang="es-ES" dirty="0"/>
              <a:t> Computing:</a:t>
            </a:r>
            <a:br>
              <a:rPr lang="es-ES" dirty="0">
                <a:cs typeface="+mn-lt"/>
              </a:rPr>
            </a:br>
            <a:endParaRPr lang="es-ES" dirty="0"/>
          </a:p>
          <a:p>
            <a:r>
              <a:rPr lang="es-ES" dirty="0" err="1"/>
              <a:t>Tanh</a:t>
            </a:r>
            <a:r>
              <a:rPr lang="es-ES" dirty="0"/>
              <a:t> (Tangente Hiperbólica):</a:t>
            </a:r>
            <a:endParaRPr lang="es-ES" dirty="0">
              <a:cs typeface="Calibri"/>
            </a:endParaRPr>
          </a:p>
          <a:p>
            <a:br>
              <a:rPr lang="es-ES" dirty="0">
                <a:cs typeface="+mn-lt"/>
              </a:rPr>
            </a:br>
            <a:r>
              <a:rPr lang="es-ES" dirty="0"/>
              <a:t>• Ventajas:</a:t>
            </a:r>
            <a:br>
              <a:rPr lang="es-ES" dirty="0">
                <a:cs typeface="+mn-lt"/>
              </a:rPr>
            </a:br>
            <a:r>
              <a:rPr lang="es-ES" dirty="0"/>
              <a:t>◦ Proporciona una no linealidad suave que ayuda a capturar relaciones complejas en los datos temporales.</a:t>
            </a:r>
            <a:br>
              <a:rPr lang="es-ES" dirty="0">
                <a:cs typeface="+mn-lt"/>
              </a:rPr>
            </a:br>
            <a:r>
              <a:rPr lang="es-ES" dirty="0"/>
              <a:t>◦ La salida de </a:t>
            </a:r>
            <a:r>
              <a:rPr lang="es-ES" err="1"/>
              <a:t>tanh</a:t>
            </a:r>
            <a:r>
              <a:rPr lang="es-ES" dirty="0"/>
              <a:t> está acotada en el rango [-1, 1], lo que puede ayudar a mantener la estabilidad dinámica del reservorio.</a:t>
            </a:r>
            <a:br>
              <a:rPr lang="es-ES" dirty="0">
                <a:cs typeface="+mn-lt"/>
              </a:rPr>
            </a:br>
            <a:r>
              <a:rPr lang="es-ES" dirty="0"/>
              <a:t>◦ La tangente hiperbólica facilita la generación de dinámicas no lineales, lo que es esencial para la memoria a corto plazo y la representación de patrones</a:t>
            </a:r>
            <a:br>
              <a:rPr lang="es-ES" dirty="0">
                <a:cs typeface="+mn-lt"/>
              </a:rPr>
            </a:br>
            <a:r>
              <a:rPr lang="es-ES" dirty="0"/>
              <a:t>temporales en </a:t>
            </a:r>
            <a:r>
              <a:rPr lang="es-ES" err="1"/>
              <a:t>Reservoir</a:t>
            </a:r>
            <a:r>
              <a:rPr lang="es-ES" dirty="0"/>
              <a:t> Computing.</a:t>
            </a:r>
            <a:br>
              <a:rPr lang="es-ES" dirty="0">
                <a:cs typeface="+mn-lt"/>
              </a:rPr>
            </a:br>
            <a:r>
              <a:rPr lang="es-ES" dirty="0"/>
              <a:t>• Desventajas:</a:t>
            </a:r>
            <a:br>
              <a:rPr lang="es-ES" dirty="0">
                <a:cs typeface="+mn-lt"/>
              </a:rPr>
            </a:br>
            <a:r>
              <a:rPr lang="es-ES" dirty="0"/>
              <a:t>◦ La función </a:t>
            </a:r>
            <a:r>
              <a:rPr lang="es-ES" err="1"/>
              <a:t>tanh</a:t>
            </a:r>
            <a:r>
              <a:rPr lang="es-ES" dirty="0"/>
              <a:t> puede sufrir de saturación en los extremos, lo que puede afectar la capacidad del reservorio para capturar la variabilidad en los datos.</a:t>
            </a:r>
            <a:br>
              <a:rPr lang="es-ES" dirty="0">
                <a:cs typeface="+mn-lt"/>
              </a:rPr>
            </a:br>
            <a:r>
              <a:rPr lang="es-ES"/>
              <a:t>◦ La tangente hiperbólica no permite la activación dispersa , lo que podría limitar la capacidad del modelo para manejar datos con patrones dispersos.</a:t>
            </a:r>
          </a:p>
          <a:p>
            <a:br>
              <a:rPr lang="es-ES" dirty="0">
                <a:cs typeface="+mn-lt"/>
              </a:rPr>
            </a:br>
            <a:r>
              <a:rPr lang="es-ES" err="1"/>
              <a:t>ReLU</a:t>
            </a:r>
            <a:r>
              <a:rPr lang="es-ES" dirty="0"/>
              <a:t> (Unidad Lineal Rectificada):</a:t>
            </a:r>
            <a:br>
              <a:rPr lang="es-ES" dirty="0">
                <a:cs typeface="+mn-lt"/>
              </a:rPr>
            </a:br>
            <a:r>
              <a:rPr lang="es-ES" dirty="0"/>
              <a:t>• Ventajas:</a:t>
            </a:r>
            <a:br>
              <a:rPr lang="es-ES" dirty="0">
                <a:cs typeface="+mn-lt"/>
              </a:rPr>
            </a:br>
            <a:r>
              <a:rPr lang="es-ES" dirty="0"/>
              <a:t>◦ La </a:t>
            </a:r>
            <a:r>
              <a:rPr lang="es-ES" err="1"/>
              <a:t>ReLU</a:t>
            </a:r>
            <a:r>
              <a:rPr lang="es-ES" dirty="0"/>
              <a:t> proporciona una activación no lineal en la región positiva, lo que puede mejorar la capacidad del reservorio para capturar señales con variabilidad dinámica.</a:t>
            </a:r>
            <a:br>
              <a:rPr lang="es-ES" dirty="0">
                <a:cs typeface="+mn-lt"/>
              </a:rPr>
            </a:br>
            <a:r>
              <a:rPr lang="es-ES" dirty="0"/>
              <a:t>◦ La función </a:t>
            </a:r>
            <a:r>
              <a:rPr lang="es-ES" err="1"/>
              <a:t>ReLU</a:t>
            </a:r>
            <a:r>
              <a:rPr lang="es-ES" dirty="0"/>
              <a:t> permite la activación dispersa , lo que podría ser beneficioso para reducir la redundancia en los datos de entrada y mejorar la</a:t>
            </a:r>
            <a:br>
              <a:rPr lang="es-ES" dirty="0">
                <a:cs typeface="+mn-lt"/>
              </a:rPr>
            </a:br>
            <a:r>
              <a:rPr lang="es-ES" dirty="0"/>
              <a:t>eficiencia computacional del modelo.</a:t>
            </a:r>
            <a:br>
              <a:rPr lang="es-ES" dirty="0">
                <a:cs typeface="+mn-lt"/>
              </a:rPr>
            </a:br>
            <a:r>
              <a:rPr lang="es-ES" dirty="0"/>
              <a:t>◦ Al no sufrir de saturación en los extremos, la </a:t>
            </a:r>
            <a:r>
              <a:rPr lang="es-ES" err="1"/>
              <a:t>ReLU</a:t>
            </a:r>
            <a:r>
              <a:rPr lang="es-ES"/>
              <a:t> podría ser más efectiva en la representación de señales con amplitudes variables.</a:t>
            </a:r>
          </a:p>
          <a:p>
            <a:br>
              <a:rPr lang="es-ES" dirty="0">
                <a:cs typeface="+mn-lt"/>
              </a:rPr>
            </a:br>
            <a:r>
              <a:rPr lang="es-ES" dirty="0"/>
              <a:t>• Desventajas:</a:t>
            </a:r>
            <a:br>
              <a:rPr lang="es-ES" dirty="0">
                <a:cs typeface="+mn-lt"/>
              </a:rPr>
            </a:br>
            <a:r>
              <a:rPr lang="es-ES" dirty="0"/>
              <a:t>◦ La </a:t>
            </a:r>
            <a:r>
              <a:rPr lang="es-ES" dirty="0" err="1"/>
              <a:t>ReLU</a:t>
            </a:r>
            <a:r>
              <a:rPr lang="es-ES" dirty="0"/>
              <a:t> puede causar el fenómeno de "neuronas muertas"(</a:t>
            </a:r>
            <a:r>
              <a:rPr lang="es-ES" dirty="0" err="1"/>
              <a:t>dead</a:t>
            </a:r>
            <a:r>
              <a:rPr lang="es-ES" dirty="0"/>
              <a:t> </a:t>
            </a:r>
            <a:r>
              <a:rPr lang="es-ES" dirty="0" err="1"/>
              <a:t>neurons</a:t>
            </a:r>
            <a:r>
              <a:rPr lang="es-ES" dirty="0"/>
              <a:t>) donde las unidades de activación permanecen inactivas para entradas negativas, lo que podría afectar la dinámica del reservorio. +</a:t>
            </a:r>
            <a:endParaRPr lang="es-ES" dirty="0">
              <a:cs typeface="Calibri"/>
            </a:endParaRPr>
          </a:p>
          <a:p>
            <a:br>
              <a:rPr lang="es-ES" dirty="0">
                <a:cs typeface="+mn-lt"/>
              </a:rPr>
            </a:br>
            <a:r>
              <a:rPr lang="es-ES" dirty="0"/>
              <a:t>◦ Algunos estudios han sugerido que la </a:t>
            </a:r>
            <a:r>
              <a:rPr lang="es-ES" dirty="0" err="1"/>
              <a:t>ReLU</a:t>
            </a:r>
            <a:r>
              <a:rPr lang="es-ES" dirty="0"/>
              <a:t> puede ser más sensible al ruido en comparación con la tangente hiperbólica, lo que podría impactar la ro-</a:t>
            </a:r>
            <a:br>
              <a:rPr lang="es-ES" dirty="0">
                <a:cs typeface="+mn-lt"/>
              </a:rPr>
            </a:br>
            <a:r>
              <a:rPr lang="es-ES" dirty="0" err="1"/>
              <a:t>bustez</a:t>
            </a:r>
            <a:r>
              <a:rPr lang="es-ES" dirty="0"/>
              <a:t> del modelo en entornos con alta variabilidad.</a:t>
            </a:r>
            <a:br>
              <a:rPr lang="es-ES" dirty="0">
                <a:cs typeface="+mn-lt"/>
              </a:rPr>
            </a:br>
            <a:r>
              <a:rPr lang="es-ES" dirty="0"/>
              <a:t>La elección entre </a:t>
            </a:r>
            <a:r>
              <a:rPr lang="es-ES" dirty="0" err="1"/>
              <a:t>tanh</a:t>
            </a:r>
            <a:r>
              <a:rPr lang="es-ES" dirty="0"/>
              <a:t> y </a:t>
            </a:r>
            <a:r>
              <a:rPr lang="es-ES" dirty="0" err="1"/>
              <a:t>ReLU</a:t>
            </a:r>
            <a:r>
              <a:rPr lang="es-ES" dirty="0"/>
              <a:t> en </a:t>
            </a:r>
            <a:r>
              <a:rPr lang="es-ES" dirty="0" err="1"/>
              <a:t>Reservoir</a:t>
            </a:r>
            <a:r>
              <a:rPr lang="es-ES" dirty="0"/>
              <a:t> Computing depende del contexto específico del problema, la naturaleza de los datos y las características del reservorio. Es crucial realizar experimentos y ajustar los parámetros del modelo para optimizar el rendimiento en la tarea deseada.</a:t>
            </a:r>
            <a:endParaRPr lang="es-ES" dirty="0">
              <a:cs typeface="Calibri"/>
            </a:endParaRPr>
          </a:p>
          <a:p>
            <a:endParaRPr lang="es-ES" dirty="0">
              <a:cs typeface="+mn-lt"/>
            </a:endParaRPr>
          </a:p>
          <a:p>
            <a:br>
              <a:rPr lang="es-ES" dirty="0">
                <a:cs typeface="+mn-lt"/>
              </a:rPr>
            </a:br>
            <a:r>
              <a:rPr lang="es-ES" b="1" dirty="0"/>
              <a:t>3. Capa de Salida (</a:t>
            </a:r>
            <a:r>
              <a:rPr lang="es-ES" b="1" err="1"/>
              <a:t>Readout</a:t>
            </a:r>
            <a:r>
              <a:rPr lang="es-ES" b="1" dirty="0"/>
              <a:t>): </a:t>
            </a:r>
            <a:r>
              <a:rPr lang="es-ES" dirty="0"/>
              <a:t>La capa de salida está formada por neuronas </a:t>
            </a:r>
            <a:r>
              <a:rPr lang="es-ES" err="1"/>
              <a:t>entrenables</a:t>
            </a:r>
            <a:r>
              <a:rPr lang="es-ES" dirty="0"/>
              <a:t> que reciben la información del reservorio y generan las predicciones o clasificaciones finales.</a:t>
            </a:r>
            <a:br>
              <a:rPr lang="es-ES" dirty="0">
                <a:cs typeface="+mn-lt"/>
              </a:rPr>
            </a:br>
            <a:r>
              <a:rPr lang="es-ES" dirty="0"/>
              <a:t>y(t) = </a:t>
            </a:r>
            <a:r>
              <a:rPr lang="es-ES" err="1"/>
              <a:t>Woutr</a:t>
            </a:r>
            <a:r>
              <a:rPr lang="es-ES" dirty="0"/>
              <a:t>(t) + </a:t>
            </a:r>
            <a:r>
              <a:rPr lang="es-ES" err="1"/>
              <a:t>bout</a:t>
            </a:r>
            <a:br>
              <a:rPr lang="es-ES" dirty="0">
                <a:cs typeface="+mn-lt"/>
              </a:rPr>
            </a:br>
            <a:r>
              <a:rPr lang="es-ES" dirty="0"/>
              <a:t>donde:</a:t>
            </a:r>
            <a:br>
              <a:rPr lang="es-ES" dirty="0">
                <a:cs typeface="+mn-lt"/>
              </a:rPr>
            </a:br>
            <a:r>
              <a:rPr lang="es-ES" dirty="0"/>
              <a:t>y(t) es el vector de salida en el tiempo t.</a:t>
            </a:r>
            <a:br>
              <a:rPr lang="es-ES" dirty="0">
                <a:cs typeface="+mn-lt"/>
              </a:rPr>
            </a:br>
            <a:r>
              <a:rPr lang="es-ES" err="1"/>
              <a:t>Wout</a:t>
            </a:r>
            <a:r>
              <a:rPr lang="es-ES" dirty="0"/>
              <a:t> es la matriz de pesos de la capa de salida.</a:t>
            </a:r>
            <a:br>
              <a:rPr lang="es-ES" dirty="0">
                <a:cs typeface="+mn-lt"/>
              </a:rPr>
            </a:br>
            <a:r>
              <a:rPr lang="es-ES" err="1"/>
              <a:t>bout</a:t>
            </a:r>
            <a:r>
              <a:rPr lang="es-ES"/>
              <a:t> es el vector de sesgo de la capa de salida.</a:t>
            </a:r>
          </a:p>
          <a:p>
            <a:br>
              <a:rPr lang="es-ES" dirty="0">
                <a:cs typeface="+mn-lt"/>
              </a:rPr>
            </a:br>
            <a:r>
              <a:rPr lang="es-ES" dirty="0"/>
              <a:t>A diferencia del reservorio, los pesos </a:t>
            </a:r>
            <a:r>
              <a:rPr lang="es-ES" err="1"/>
              <a:t>Wout</a:t>
            </a:r>
            <a:r>
              <a:rPr lang="es-ES" dirty="0"/>
              <a:t> en la capa de salida son </a:t>
            </a:r>
            <a:r>
              <a:rPr lang="es-ES" err="1"/>
              <a:t>entrenables</a:t>
            </a:r>
            <a:r>
              <a:rPr lang="es-ES"/>
              <a:t>. Este entrenamiento se realiza típicamente usando métodos de regresión lineal, lo cual es computacionalmente eficiente. La capa de salida convierte la representación interna de las señales EEG, mantenida en el reservorio, en una predicción o clasificación interpretable. En los siguientes apartados desarrollaremos esta capa de salida más en profundidad.</a:t>
            </a:r>
            <a:endParaRPr lang="es-ES" dirty="0"/>
          </a:p>
          <a:p>
            <a:br>
              <a:rPr lang="es-ES" dirty="0">
                <a:cs typeface="+mn-lt"/>
              </a:rPr>
            </a:br>
            <a:r>
              <a:rPr lang="es-ES" dirty="0"/>
              <a:t>Justificación de la Arquitectura</a:t>
            </a:r>
            <a:br>
              <a:rPr lang="es-ES" dirty="0">
                <a:cs typeface="+mn-lt"/>
              </a:rPr>
            </a:br>
            <a:r>
              <a:rPr lang="es-ES"/>
              <a:t>La arquitectura del RC ofrece varias ventajas específicas:</a:t>
            </a:r>
          </a:p>
          <a:p>
            <a:br>
              <a:rPr lang="es-ES" dirty="0">
                <a:cs typeface="+mn-lt"/>
              </a:rPr>
            </a:br>
            <a:r>
              <a:rPr lang="es-ES" dirty="0"/>
              <a:t>Simplicidad y Eficiencia: La capa de entrada y el reservorio no requieren entrenamiento, lo que reduce significativamente la complejidad computacional. Solo la capa de salida es </a:t>
            </a:r>
            <a:r>
              <a:rPr lang="es-ES" err="1"/>
              <a:t>entrenable</a:t>
            </a:r>
            <a:r>
              <a:rPr lang="es-ES" dirty="0"/>
              <a:t>, lo que simplifica el proceso de ajuste del modelo.</a:t>
            </a:r>
            <a:br>
              <a:rPr lang="es-ES" dirty="0">
                <a:cs typeface="+mn-lt"/>
              </a:rPr>
            </a:br>
            <a:r>
              <a:rPr lang="es-ES" dirty="0"/>
              <a:t>Captura de Dinámica Temporal: Gracias a las conexiones recurrentes y de retro alimentación en el reservorio, el RC puede capturar y modelar eficazmente la dinámica temporal de las señales EEG, que es crucial para comprender los patrones de actividad</a:t>
            </a:r>
            <a:br>
              <a:rPr lang="es-ES" dirty="0">
                <a:cs typeface="+mn-lt"/>
              </a:rPr>
            </a:br>
            <a:r>
              <a:rPr lang="es-ES" dirty="0"/>
              <a:t>cerebral.</a:t>
            </a:r>
            <a:br>
              <a:rPr lang="es-ES" dirty="0">
                <a:cs typeface="+mn-lt"/>
              </a:rPr>
            </a:br>
            <a:r>
              <a:rPr lang="es-ES" dirty="0"/>
              <a:t>Proyección a Espacios de Mayor Dimensión: La proyección de las señales de entrada </a:t>
            </a:r>
            <a:r>
              <a:rPr lang="es-ES"/>
              <a:t>a un espacio de mayor dimensión en el reservorio facilita la separación de características complejas y no lineales, mejorando la capacidad del modelo para distinguir entre diferentes patrones de señal.</a:t>
            </a:r>
          </a:p>
          <a:p>
            <a:br>
              <a:rPr lang="es-ES" dirty="0">
                <a:cs typeface="+mn-lt"/>
              </a:rPr>
            </a:br>
            <a:r>
              <a:rPr lang="es-ES" dirty="0"/>
              <a:t>Eficiencia en la Extracción de Características: La capacidad del RC para trabajar con las señales en bruto, sin necesidad de una extracción de características previa, </a:t>
            </a:r>
            <a:r>
              <a:rPr lang="es-ES" dirty="0" err="1"/>
              <a:t>permiteuna</a:t>
            </a:r>
            <a:r>
              <a:rPr lang="es-ES" dirty="0"/>
              <a:t> modelización más directa y potencialmente más precisa de las señales EEG.</a:t>
            </a:r>
            <a:endParaRPr lang="es-ES" dirty="0">
              <a:cs typeface="Calibri"/>
            </a:endParaRPr>
          </a:p>
          <a:p>
            <a:br>
              <a:rPr lang="es-ES" dirty="0">
                <a:cs typeface="+mn-lt"/>
              </a:rPr>
            </a:br>
            <a:r>
              <a:rPr lang="es-ES" b="1" i="1" u="sng" err="1"/>
              <a:t>Readout</a:t>
            </a:r>
            <a:endParaRPr lang="es-ES" b="1" u="sng" dirty="0" err="1">
              <a:cs typeface="Calibri"/>
            </a:endParaRPr>
          </a:p>
          <a:p>
            <a:br>
              <a:rPr lang="es-ES" dirty="0">
                <a:cs typeface="+mn-lt"/>
              </a:rPr>
            </a:br>
            <a:r>
              <a:rPr lang="es-ES" dirty="0"/>
              <a:t>El </a:t>
            </a:r>
            <a:r>
              <a:rPr lang="es-ES" dirty="0" err="1"/>
              <a:t>framework</a:t>
            </a:r>
            <a:r>
              <a:rPr lang="es-ES" dirty="0"/>
              <a:t> a desarrollar tendrá unos modelos de </a:t>
            </a:r>
            <a:r>
              <a:rPr lang="es-ES" dirty="0" err="1"/>
              <a:t>readout</a:t>
            </a:r>
            <a:r>
              <a:rPr lang="es-ES" dirty="0"/>
              <a:t> básicos que se podrán parametrizar como regresión lineal, regresión </a:t>
            </a:r>
            <a:r>
              <a:rPr lang="es-ES" dirty="0" err="1"/>
              <a:t>ridge</a:t>
            </a:r>
            <a:r>
              <a:rPr lang="es-ES" dirty="0"/>
              <a:t> y </a:t>
            </a:r>
            <a:r>
              <a:rPr lang="es-ES" dirty="0" err="1"/>
              <a:t>Support</a:t>
            </a:r>
            <a:r>
              <a:rPr lang="es-ES" dirty="0"/>
              <a:t> Vector </a:t>
            </a:r>
            <a:r>
              <a:rPr lang="es-ES" dirty="0" err="1"/>
              <a:t>Classifier</a:t>
            </a:r>
            <a:r>
              <a:rPr lang="es-ES" dirty="0"/>
              <a:t> (SVC). A continuación, se explican cada uno de estos métodos:</a:t>
            </a:r>
            <a:br>
              <a:rPr lang="es-ES" dirty="0">
                <a:cs typeface="+mn-lt"/>
              </a:rPr>
            </a:br>
            <a:r>
              <a:rPr lang="es-ES" dirty="0"/>
              <a:t>Regresión Lineal: Es un método de regresión que asume una relación lineal entre las</a:t>
            </a:r>
            <a:br>
              <a:rPr lang="es-ES" dirty="0">
                <a:cs typeface="+mn-lt"/>
              </a:rPr>
            </a:br>
            <a:r>
              <a:rPr lang="es-ES" dirty="0"/>
              <a:t>variables de entrada y la variable de salida. La ecuación general es:</a:t>
            </a:r>
            <a:br>
              <a:rPr lang="es-ES" dirty="0">
                <a:cs typeface="+mn-lt"/>
              </a:rPr>
            </a:br>
            <a:r>
              <a:rPr lang="es-ES" dirty="0"/>
              <a:t>y = β0 + β1x1 + β2x2 + . . . + β</a:t>
            </a:r>
            <a:r>
              <a:rPr lang="es-ES" dirty="0" err="1"/>
              <a:t>nxn</a:t>
            </a:r>
            <a:br>
              <a:rPr lang="es-ES" dirty="0">
                <a:cs typeface="+mn-lt"/>
              </a:rPr>
            </a:br>
            <a:r>
              <a:rPr lang="es-ES" dirty="0"/>
              <a:t>donde y es la variable dependiente, β0 es el intercepto, βi son los coeficientes de regresión</a:t>
            </a:r>
            <a:br>
              <a:rPr lang="es-ES" dirty="0">
                <a:cs typeface="+mn-lt"/>
              </a:rPr>
            </a:br>
            <a:r>
              <a:rPr lang="es-ES" dirty="0"/>
              <a:t>y xi son las variables independientes.</a:t>
            </a:r>
            <a:br>
              <a:rPr lang="es-ES" dirty="0">
                <a:cs typeface="+mn-lt"/>
              </a:rPr>
            </a:br>
            <a:r>
              <a:rPr lang="es-ES" dirty="0"/>
              <a:t>Regresión Ridge: Es una extensión de la regresión lineal que incluye una penalización</a:t>
            </a:r>
            <a:br>
              <a:rPr lang="es-ES" dirty="0">
                <a:cs typeface="+mn-lt"/>
              </a:rPr>
            </a:br>
            <a:r>
              <a:rPr lang="es-ES" dirty="0"/>
              <a:t>para evitar el sobreajuste. La ecuación de la regresión </a:t>
            </a:r>
            <a:r>
              <a:rPr lang="es-ES" dirty="0" err="1"/>
              <a:t>ridge</a:t>
            </a:r>
            <a:r>
              <a:rPr lang="es-ES" dirty="0"/>
              <a:t> es similar a la de la regresión</a:t>
            </a:r>
            <a:br>
              <a:rPr lang="es-ES" dirty="0">
                <a:cs typeface="+mn-lt"/>
              </a:rPr>
            </a:br>
            <a:r>
              <a:rPr lang="es-ES" dirty="0"/>
              <a:t>lineal, pero añade un término de regularización:</a:t>
            </a:r>
            <a:br>
              <a:rPr lang="es-ES" dirty="0">
                <a:cs typeface="+mn-lt"/>
              </a:rPr>
            </a:br>
            <a:r>
              <a:rPr lang="es-ES" dirty="0"/>
              <a:t>m ́</a:t>
            </a:r>
            <a:r>
              <a:rPr lang="es-ES" dirty="0" err="1"/>
              <a:t>ın</a:t>
            </a:r>
            <a:br>
              <a:rPr lang="es-ES" dirty="0">
                <a:cs typeface="+mn-lt"/>
              </a:rPr>
            </a:br>
            <a:r>
              <a:rPr lang="es-ES" dirty="0"/>
              <a:t>β</a:t>
            </a:r>
            <a:br>
              <a:rPr lang="es-ES" dirty="0">
                <a:cs typeface="+mn-lt"/>
              </a:rPr>
            </a:br>
            <a:r>
              <a:rPr lang="es-ES" dirty="0"/>
              <a:t>( n∑</a:t>
            </a:r>
            <a:br>
              <a:rPr lang="es-ES" dirty="0">
                <a:cs typeface="+mn-lt"/>
              </a:rPr>
            </a:br>
            <a:r>
              <a:rPr lang="es-ES" dirty="0"/>
              <a:t>i=1</a:t>
            </a:r>
            <a:br>
              <a:rPr lang="es-ES" dirty="0">
                <a:cs typeface="+mn-lt"/>
              </a:rPr>
            </a:br>
            <a:r>
              <a:rPr lang="es-ES" dirty="0"/>
              <a:t>(</a:t>
            </a:r>
            <a:r>
              <a:rPr lang="es-ES" dirty="0" err="1"/>
              <a:t>yi</a:t>
            </a:r>
            <a:r>
              <a:rPr lang="es-ES" dirty="0"/>
              <a:t> − β0 −</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βj </a:t>
            </a:r>
            <a:r>
              <a:rPr lang="es-ES" dirty="0" err="1"/>
              <a:t>xij</a:t>
            </a:r>
            <a:r>
              <a:rPr lang="es-ES" dirty="0"/>
              <a:t> )2 + λ</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β2</a:t>
            </a:r>
            <a:br>
              <a:rPr lang="es-ES" dirty="0">
                <a:cs typeface="+mn-lt"/>
              </a:rPr>
            </a:br>
            <a:r>
              <a:rPr lang="es-ES" dirty="0"/>
              <a:t>j</a:t>
            </a:r>
            <a:br>
              <a:rPr lang="es-ES" dirty="0">
                <a:cs typeface="+mn-lt"/>
              </a:rPr>
            </a:br>
            <a:r>
              <a:rPr lang="es-ES" dirty="0"/>
              <a:t>)</a:t>
            </a:r>
            <a:br>
              <a:rPr lang="es-ES" dirty="0">
                <a:cs typeface="+mn-lt"/>
              </a:rPr>
            </a:br>
            <a:r>
              <a:rPr lang="es-ES" dirty="0"/>
              <a:t>donde λ es el parámetro de regularización que controla el grado de penalización.</a:t>
            </a:r>
            <a:br>
              <a:rPr lang="es-ES" dirty="0">
                <a:cs typeface="+mn-lt"/>
              </a:rPr>
            </a:br>
            <a:r>
              <a:rPr lang="es-ES" dirty="0" err="1"/>
              <a:t>Support</a:t>
            </a:r>
            <a:r>
              <a:rPr lang="es-ES" dirty="0"/>
              <a:t> Vector </a:t>
            </a:r>
            <a:r>
              <a:rPr lang="es-ES" dirty="0" err="1"/>
              <a:t>Classifier</a:t>
            </a:r>
            <a:r>
              <a:rPr lang="es-ES" dirty="0"/>
              <a:t> (SVC): Es un método de clasificación que encuentra el</a:t>
            </a:r>
            <a:br>
              <a:rPr lang="es-ES" dirty="0">
                <a:cs typeface="+mn-lt"/>
              </a:rPr>
            </a:br>
            <a:r>
              <a:rPr lang="es-ES" dirty="0"/>
              <a:t>hiperplano óptimo que separa las clases en el espacio de características. La ecuación</a:t>
            </a:r>
            <a:br>
              <a:rPr lang="es-ES" dirty="0">
                <a:cs typeface="+mn-lt"/>
              </a:rPr>
            </a:br>
            <a:r>
              <a:rPr lang="es-ES" dirty="0"/>
              <a:t>general del hiperplano es:</a:t>
            </a:r>
            <a:br>
              <a:rPr lang="es-ES" dirty="0">
                <a:cs typeface="+mn-lt"/>
              </a:rPr>
            </a:br>
            <a:r>
              <a:rPr lang="es-ES" dirty="0"/>
              <a:t>f (x) = β0 +</a:t>
            </a:r>
            <a:br>
              <a:rPr lang="es-ES" dirty="0">
                <a:cs typeface="+mn-lt"/>
              </a:rPr>
            </a:br>
            <a:r>
              <a:rPr lang="es-ES" dirty="0"/>
              <a:t>n∑</a:t>
            </a:r>
            <a:br>
              <a:rPr lang="es-ES" dirty="0">
                <a:cs typeface="+mn-lt"/>
              </a:rPr>
            </a:br>
            <a:r>
              <a:rPr lang="es-ES" dirty="0"/>
              <a:t>i=1</a:t>
            </a:r>
            <a:br>
              <a:rPr lang="es-ES" dirty="0">
                <a:cs typeface="+mn-lt"/>
              </a:rPr>
            </a:br>
            <a:r>
              <a:rPr lang="es-ES" dirty="0"/>
              <a:t>β</a:t>
            </a:r>
            <a:r>
              <a:rPr lang="es-ES" dirty="0" err="1"/>
              <a:t>ixi</a:t>
            </a:r>
            <a:br>
              <a:rPr lang="es-ES" dirty="0">
                <a:cs typeface="+mn-lt"/>
              </a:rPr>
            </a:br>
            <a:r>
              <a:rPr lang="es-ES" dirty="0"/>
              <a:t>donde los coeficientes β se determinan para maximizar el margen entre las clases.</a:t>
            </a:r>
            <a:br>
              <a:rPr lang="es-ES" dirty="0">
                <a:cs typeface="+mn-lt"/>
              </a:rPr>
            </a:br>
            <a:r>
              <a:rPr lang="es-ES" dirty="0"/>
              <a:t>Con la salida proporcionada por el RC parametrizada según los </a:t>
            </a:r>
            <a:r>
              <a:rPr lang="es-ES" dirty="0" err="1"/>
              <a:t>hiperparámetros</a:t>
            </a:r>
            <a:r>
              <a:rPr lang="es-ES" dirty="0"/>
              <a:t> que </a:t>
            </a:r>
            <a:r>
              <a:rPr lang="es-ES" dirty="0" err="1"/>
              <a:t>indi</a:t>
            </a:r>
            <a:r>
              <a:rPr lang="es-ES" dirty="0"/>
              <a:t>-</a:t>
            </a:r>
            <a:br>
              <a:rPr lang="es-ES" dirty="0">
                <a:cs typeface="+mn-lt"/>
              </a:rPr>
            </a:br>
            <a:r>
              <a:rPr lang="es-ES" dirty="0" err="1"/>
              <a:t>quemos</a:t>
            </a:r>
            <a:r>
              <a:rPr lang="es-ES" dirty="0"/>
              <a:t>, se podrán crear </a:t>
            </a:r>
            <a:r>
              <a:rPr lang="es-ES" dirty="0" err="1"/>
              <a:t>readout</a:t>
            </a:r>
            <a:r>
              <a:rPr lang="es-ES" dirty="0"/>
              <a:t> o modelos tanto de clasificación como de </a:t>
            </a:r>
            <a:r>
              <a:rPr lang="es-ES" dirty="0" err="1"/>
              <a:t>clustering</a:t>
            </a:r>
            <a:r>
              <a:rPr lang="es-ES" dirty="0"/>
              <a:t> externos</a:t>
            </a:r>
            <a:br>
              <a:rPr lang="es-ES" dirty="0">
                <a:cs typeface="+mn-lt"/>
              </a:rPr>
            </a:br>
            <a:r>
              <a:rPr lang="es-ES" dirty="0"/>
              <a:t>simplemente pasándoles la representación del transitorio interno del RC o todos los transitorios.</a:t>
            </a:r>
            <a:br>
              <a:rPr lang="es-ES" dirty="0">
                <a:cs typeface="+mn-lt"/>
              </a:rPr>
            </a:br>
            <a:r>
              <a:rPr lang="es-ES" dirty="0"/>
              <a:t>Este enfoque se puede aplicar tanto para clasificación, regresión como </a:t>
            </a:r>
            <a:r>
              <a:rPr lang="es-ES" dirty="0" err="1"/>
              <a:t>clustering</a:t>
            </a:r>
            <a:r>
              <a:rPr lang="es-ES" dirty="0"/>
              <a:t>, permitiendo</a:t>
            </a:r>
            <a:br>
              <a:rPr lang="es-ES" dirty="0">
                <a:cs typeface="+mn-lt"/>
              </a:rPr>
            </a:br>
            <a:r>
              <a:rPr lang="es-ES" dirty="0"/>
              <a:t>una gran flexibilidad en el análisis y procesamiento de las señales EEG.</a:t>
            </a:r>
            <a:br>
              <a:rPr lang="es-ES" dirty="0">
                <a:cs typeface="+mn-lt"/>
              </a:rPr>
            </a:br>
            <a:r>
              <a:rPr lang="es-ES" dirty="0"/>
              <a:t>4.5.3. Entrenamiento del RC</a:t>
            </a:r>
            <a:br>
              <a:rPr lang="es-ES" dirty="0">
                <a:cs typeface="+mn-lt"/>
              </a:rPr>
            </a:br>
            <a:r>
              <a:rPr lang="es-ES" dirty="0"/>
              <a:t>Las ecuaciones diferenciales que rigen el entrenamiento del RC son:</a:t>
            </a:r>
            <a:br>
              <a:rPr lang="es-ES" dirty="0">
                <a:cs typeface="+mn-lt"/>
              </a:rPr>
            </a:br>
            <a:r>
              <a:rPr lang="es-ES" dirty="0"/>
              <a:t>x(t + 1) = f (</a:t>
            </a:r>
            <a:r>
              <a:rPr lang="es-ES" dirty="0" err="1"/>
              <a:t>Winu</a:t>
            </a:r>
            <a:r>
              <a:rPr lang="es-ES" dirty="0"/>
              <a:t>(t) + </a:t>
            </a:r>
            <a:r>
              <a:rPr lang="es-ES" dirty="0" err="1"/>
              <a:t>Wresx</a:t>
            </a:r>
            <a:r>
              <a:rPr lang="es-ES" dirty="0"/>
              <a:t>(t) + </a:t>
            </a:r>
            <a:r>
              <a:rPr lang="es-ES" dirty="0" err="1"/>
              <a:t>Wf</a:t>
            </a:r>
            <a:r>
              <a:rPr lang="es-ES" dirty="0"/>
              <a:t> </a:t>
            </a:r>
            <a:r>
              <a:rPr lang="es-ES" dirty="0" err="1"/>
              <a:t>by</a:t>
            </a:r>
            <a:r>
              <a:rPr lang="es-ES" dirty="0"/>
              <a:t>(t)) (4.1)</a:t>
            </a:r>
            <a:br>
              <a:rPr lang="es-ES" dirty="0">
                <a:cs typeface="+mn-lt"/>
              </a:rPr>
            </a:br>
            <a:r>
              <a:rPr lang="es-ES" dirty="0"/>
              <a:t>y(t) = g(</a:t>
            </a:r>
            <a:r>
              <a:rPr lang="es-ES" dirty="0" err="1"/>
              <a:t>Woutx</a:t>
            </a:r>
            <a:r>
              <a:rPr lang="es-ES" dirty="0"/>
              <a:t>(t)) (4.2)</a:t>
            </a:r>
            <a:br>
              <a:rPr lang="es-ES" dirty="0">
                <a:cs typeface="+mn-lt"/>
              </a:rPr>
            </a:br>
            <a:r>
              <a:rPr lang="es-ES" dirty="0"/>
              <a:t>Donde:</a:t>
            </a:r>
            <a:br>
              <a:rPr lang="es-ES" dirty="0">
                <a:cs typeface="+mn-lt"/>
              </a:rPr>
            </a:br>
            <a:r>
              <a:rPr lang="es-ES" dirty="0"/>
              <a:t>x(t) es el estado del reservorio en el tiempo t.</a:t>
            </a:r>
            <a:br>
              <a:rPr lang="es-ES" dirty="0">
                <a:cs typeface="+mn-lt"/>
              </a:rPr>
            </a:br>
            <a:r>
              <a:rPr lang="es-ES" dirty="0"/>
              <a:t>u(t) es la entrada en el tiempo t.</a:t>
            </a:r>
            <a:endParaRPr lang="es-ES"/>
          </a:p>
          <a:p>
            <a:r>
              <a:rPr lang="es-ES" dirty="0"/>
              <a:t>Capítulo 4 Página 86</a:t>
            </a:r>
            <a:br>
              <a:rPr lang="es-ES" dirty="0"/>
            </a:br>
            <a:r>
              <a:rPr lang="es-ES" dirty="0"/>
              <a:t>y(t) es la salida en el tiempo t.</a:t>
            </a:r>
            <a:br>
              <a:rPr lang="es-ES" dirty="0"/>
            </a:br>
            <a:r>
              <a:rPr lang="es-ES" dirty="0" err="1"/>
              <a:t>Win</a:t>
            </a:r>
            <a:r>
              <a:rPr lang="es-ES" dirty="0"/>
              <a:t>, </a:t>
            </a:r>
            <a:r>
              <a:rPr lang="es-ES" dirty="0" err="1"/>
              <a:t>Wres</a:t>
            </a:r>
            <a:r>
              <a:rPr lang="es-ES" dirty="0"/>
              <a:t> y </a:t>
            </a:r>
            <a:r>
              <a:rPr lang="es-ES" dirty="0" err="1"/>
              <a:t>Wf</a:t>
            </a:r>
            <a:r>
              <a:rPr lang="es-ES" dirty="0"/>
              <a:t> b son las matrices de pesos de las conexiones de entrada, reservorio y</a:t>
            </a:r>
            <a:br>
              <a:rPr lang="es-ES" dirty="0"/>
            </a:br>
            <a:r>
              <a:rPr lang="es-ES" dirty="0"/>
              <a:t>retroalimentación, respectivamente.</a:t>
            </a:r>
            <a:br>
              <a:rPr lang="es-ES" dirty="0"/>
            </a:br>
            <a:r>
              <a:rPr lang="es-ES" dirty="0" err="1"/>
              <a:t>Wout</a:t>
            </a:r>
            <a:r>
              <a:rPr lang="es-ES" dirty="0"/>
              <a:t> es la matriz de pesos de la capa de salida.</a:t>
            </a:r>
            <a:br>
              <a:rPr lang="es-ES" dirty="0"/>
            </a:br>
            <a:r>
              <a:rPr lang="es-ES" dirty="0"/>
              <a:t>f (·) y g(·) son funciones de activación.</a:t>
            </a:r>
            <a:br>
              <a:rPr lang="es-ES" dirty="0"/>
            </a:br>
            <a:r>
              <a:rPr lang="es-ES" dirty="0"/>
              <a:t>La representación interna del RC se refiere al estado dinámico del reservorio en respuesta</a:t>
            </a:r>
            <a:br>
              <a:rPr lang="es-ES" dirty="0"/>
            </a:br>
            <a:r>
              <a:rPr lang="es-ES" dirty="0"/>
              <a:t>a las entradas. Esta representación encapsula la información temporal y espacial de las señales</a:t>
            </a:r>
            <a:br>
              <a:rPr lang="es-ES" dirty="0"/>
            </a:br>
            <a:r>
              <a:rPr lang="es-ES" dirty="0"/>
              <a:t>de entrada y es crucial para la generación de predicciones precisas por parte del modelo.</a:t>
            </a:r>
            <a:br>
              <a:rPr lang="es-ES" dirty="0"/>
            </a:br>
            <a:r>
              <a:rPr lang="es-ES" dirty="0"/>
              <a:t>4.5.4. </a:t>
            </a:r>
            <a:r>
              <a:rPr lang="es-ES" dirty="0" err="1"/>
              <a:t>Hiperparámetros</a:t>
            </a:r>
            <a:r>
              <a:rPr lang="es-ES" dirty="0"/>
              <a:t> del RC</a:t>
            </a:r>
            <a:br>
              <a:rPr lang="es-ES" dirty="0"/>
            </a:br>
            <a:r>
              <a:rPr lang="es-ES" dirty="0"/>
              <a:t>Los </a:t>
            </a:r>
            <a:r>
              <a:rPr lang="es-ES" dirty="0" err="1"/>
              <a:t>hiperparámetros</a:t>
            </a:r>
            <a:r>
              <a:rPr lang="es-ES" dirty="0"/>
              <a:t> comunes en la arquitectura del RC incluyen la cantidad de neuronas</a:t>
            </a:r>
            <a:br>
              <a:rPr lang="es-ES" dirty="0"/>
            </a:br>
            <a:r>
              <a:rPr lang="es-ES" dirty="0"/>
              <a:t>en el reservorio, la conectividad del reservorio, la función de activación, y los parámetros de</a:t>
            </a:r>
            <a:br>
              <a:rPr lang="es-ES" dirty="0"/>
            </a:br>
            <a:r>
              <a:rPr lang="es-ES" dirty="0"/>
              <a:t>regularización. Estos </a:t>
            </a:r>
            <a:r>
              <a:rPr lang="es-ES" dirty="0" err="1"/>
              <a:t>hiperparámetros</a:t>
            </a:r>
            <a:r>
              <a:rPr lang="es-ES" dirty="0"/>
              <a:t> afectan la capacidad y el rendimiento del modelo, y su</a:t>
            </a:r>
            <a:br>
              <a:rPr lang="es-ES" dirty="0"/>
            </a:br>
            <a:r>
              <a:rPr lang="es-ES" dirty="0"/>
              <a:t>selección óptima es crucial para obtener resultados satisfactorios.</a:t>
            </a:r>
            <a:br>
              <a:rPr lang="es-ES" dirty="0"/>
            </a:br>
            <a:r>
              <a:rPr lang="es-ES" dirty="0"/>
              <a:t>Ecuaciones de Estado de las Neuronas</a:t>
            </a:r>
            <a:br>
              <a:rPr lang="es-ES" dirty="0"/>
            </a:br>
            <a:r>
              <a:rPr lang="es-ES" dirty="0"/>
              <a:t>Las ecuaciones de estado de las neuronas describen cómo cambian las actividades de las</a:t>
            </a:r>
            <a:br>
              <a:rPr lang="es-ES" dirty="0"/>
            </a:br>
            <a:r>
              <a:rPr lang="es-ES" dirty="0"/>
              <a:t>neuronas en respuesta a las entradas y las conexiones sinápticas entre ellas. Por lo general,</a:t>
            </a:r>
            <a:br>
              <a:rPr lang="es-ES" dirty="0"/>
            </a:br>
            <a:r>
              <a:rPr lang="es-ES" dirty="0"/>
              <a:t>estas ecuaciones toman la forma de ecuaciones diferenciales ordinarias (ODE) o ecuaciones</a:t>
            </a:r>
            <a:br>
              <a:rPr lang="es-ES" dirty="0"/>
            </a:br>
            <a:r>
              <a:rPr lang="es-ES" dirty="0"/>
              <a:t>diferenciales estocásticas (SDE), dependiendo del modelo específico del reservorio.</a:t>
            </a:r>
            <a:br>
              <a:rPr lang="es-ES" dirty="0"/>
            </a:br>
            <a:r>
              <a:rPr lang="es-ES" dirty="0"/>
              <a:t>La forma general de una ecuación de estado de una neurona podría ser:</a:t>
            </a:r>
            <a:br>
              <a:rPr lang="es-ES" dirty="0"/>
            </a:br>
            <a:r>
              <a:rPr lang="es-ES" dirty="0" err="1"/>
              <a:t>dxi</a:t>
            </a:r>
            <a:r>
              <a:rPr lang="es-ES" dirty="0"/>
              <a:t>(t)</a:t>
            </a:r>
            <a:br>
              <a:rPr lang="es-ES" dirty="0"/>
            </a:br>
            <a:r>
              <a:rPr lang="es-ES" dirty="0" err="1"/>
              <a:t>dt</a:t>
            </a:r>
            <a:r>
              <a:rPr lang="es-ES" dirty="0"/>
              <a:t> = −xi(t) + ∑</a:t>
            </a:r>
            <a:br>
              <a:rPr lang="es-ES" dirty="0"/>
            </a:br>
            <a:r>
              <a:rPr lang="es-ES" dirty="0"/>
              <a:t>j</a:t>
            </a:r>
            <a:br>
              <a:rPr lang="es-ES" dirty="0"/>
            </a:br>
            <a:r>
              <a:rPr lang="es-ES" dirty="0" err="1"/>
              <a:t>Wij</a:t>
            </a:r>
            <a:r>
              <a:rPr lang="es-ES" dirty="0"/>
              <a:t> f (</a:t>
            </a:r>
            <a:r>
              <a:rPr lang="es-ES" dirty="0" err="1"/>
              <a:t>xj</a:t>
            </a:r>
            <a:r>
              <a:rPr lang="es-ES" dirty="0"/>
              <a:t> (t)) + </a:t>
            </a:r>
            <a:r>
              <a:rPr lang="es-ES" dirty="0" err="1"/>
              <a:t>Ii</a:t>
            </a:r>
            <a:r>
              <a:rPr lang="es-ES" dirty="0"/>
              <a:t>(t) (4.3)</a:t>
            </a:r>
            <a:br>
              <a:rPr lang="es-ES" dirty="0"/>
            </a:br>
            <a:r>
              <a:rPr lang="es-ES" dirty="0"/>
              <a:t>Donde:</a:t>
            </a:r>
            <a:br>
              <a:rPr lang="es-ES" dirty="0"/>
            </a:br>
            <a:r>
              <a:rPr lang="es-ES" dirty="0"/>
              <a:t>xi(t) es la actividad de la neurona i en el tiempo t.</a:t>
            </a:r>
            <a:br>
              <a:rPr lang="es-ES" dirty="0"/>
            </a:br>
            <a:r>
              <a:rPr lang="es-ES" dirty="0" err="1"/>
              <a:t>Wij</a:t>
            </a:r>
            <a:r>
              <a:rPr lang="es-ES" dirty="0"/>
              <a:t> es el peso sináptico entre la neurona i y la neurona j.</a:t>
            </a:r>
            <a:br>
              <a:rPr lang="es-ES" dirty="0"/>
            </a:br>
            <a:r>
              <a:rPr lang="es-ES" dirty="0"/>
              <a:t>f es una función de activación que describe cómo se transforma la actividad de entrada</a:t>
            </a:r>
            <a:br>
              <a:rPr lang="es-ES" dirty="0"/>
            </a:br>
            <a:r>
              <a:rPr lang="es-ES" dirty="0"/>
              <a:t>en la actividad de salida de la neurona.</a:t>
            </a:r>
            <a:br>
              <a:rPr lang="es-ES" dirty="0"/>
            </a:br>
            <a:r>
              <a:rPr lang="es-ES" dirty="0" err="1"/>
              <a:t>Ii</a:t>
            </a:r>
            <a:r>
              <a:rPr lang="es-ES" dirty="0"/>
              <a:t>(t) es una corriente de entrada externa a la neurona i.</a:t>
            </a:r>
            <a:br>
              <a:rPr lang="es-ES" dirty="0"/>
            </a:br>
            <a:r>
              <a:rPr lang="es-ES" dirty="0"/>
              <a:t>Los parámetros como </a:t>
            </a:r>
            <a:r>
              <a:rPr lang="es-ES" dirty="0" err="1"/>
              <a:t>Wij</a:t>
            </a:r>
            <a:r>
              <a:rPr lang="es-ES" dirty="0"/>
              <a:t> y la función de activación tienen un impacto significativo en la</a:t>
            </a:r>
            <a:br>
              <a:rPr lang="es-ES" dirty="0"/>
            </a:br>
            <a:r>
              <a:rPr lang="es-ES" dirty="0"/>
              <a:t>dinámica del reservorio.</a:t>
            </a:r>
            <a:br>
              <a:rPr lang="es-ES" dirty="0"/>
            </a:br>
            <a:r>
              <a:rPr lang="es-ES" dirty="0"/>
              <a:t>Ecuaciones de Conectividad del Reservorio</a:t>
            </a:r>
            <a:br>
              <a:rPr lang="es-ES" dirty="0"/>
            </a:br>
            <a:r>
              <a:rPr lang="es-ES" dirty="0"/>
              <a:t>Las ecuaciones de conectividad del reservorio describen cómo se conectan las neuronas den-</a:t>
            </a:r>
            <a:br>
              <a:rPr lang="es-ES" dirty="0"/>
            </a:br>
            <a:r>
              <a:rPr lang="es-ES" dirty="0" err="1"/>
              <a:t>tro</a:t>
            </a:r>
            <a:r>
              <a:rPr lang="es-ES" dirty="0"/>
              <a:t> del reservorio, es decir, la estructura de la red neuronal recurrente. Por lo general, estas</a:t>
            </a:r>
            <a:br>
              <a:rPr lang="es-ES" dirty="0"/>
            </a:br>
            <a:r>
              <a:rPr lang="es-ES" dirty="0"/>
              <a:t>ecuaciones definen las conexiones sinápticas ponderadas entre las neuronas.</a:t>
            </a:r>
          </a:p>
          <a:p>
            <a:endParaRPr lang="es-ES" dirty="0">
              <a:cs typeface="Calibri"/>
            </a:endParaRPr>
          </a:p>
          <a:p>
            <a:endParaRPr lang="es-ES" dirty="0">
              <a:cs typeface="Calibri"/>
            </a:endParaRPr>
          </a:p>
          <a:p>
            <a:r>
              <a:rPr lang="es-ES" dirty="0"/>
              <a:t>Necesidad de PCA o Tensor PCA</a:t>
            </a:r>
            <a:br>
              <a:rPr lang="es-ES" dirty="0"/>
            </a:br>
            <a:r>
              <a:rPr lang="es-ES" dirty="0"/>
              <a:t>En algunos casos, la representación interna del RC puede ser de alta dimensionalidad, lo</a:t>
            </a:r>
            <a:br>
              <a:rPr lang="es-ES" dirty="0"/>
            </a:br>
            <a:r>
              <a:rPr lang="es-ES" dirty="0"/>
              <a:t>que puede dificultar el proceso de </a:t>
            </a:r>
            <a:r>
              <a:rPr lang="es-ES" dirty="0" err="1"/>
              <a:t>readout</a:t>
            </a:r>
            <a:r>
              <a:rPr lang="es-ES" dirty="0"/>
              <a:t> y hacer que los modelos resulten en sobreajuste. Para</a:t>
            </a:r>
            <a:br>
              <a:rPr lang="es-ES" dirty="0"/>
            </a:br>
            <a:r>
              <a:rPr lang="es-ES" dirty="0"/>
              <a:t>abordar este problema, es posible emplear técnicas de reducción de dimensionalidad como PCA</a:t>
            </a:r>
            <a:br>
              <a:rPr lang="es-ES" dirty="0"/>
            </a:br>
            <a:r>
              <a:rPr lang="es-ES" dirty="0"/>
              <a:t>(Análisis de Componentes Principales) o Tensor PCA. Es fundamental crear </a:t>
            </a:r>
            <a:r>
              <a:rPr lang="es-ES" dirty="0" err="1"/>
              <a:t>hiperparámetros</a:t>
            </a:r>
            <a:br>
              <a:rPr lang="es-ES" dirty="0"/>
            </a:br>
            <a:r>
              <a:rPr lang="es-ES" dirty="0"/>
              <a:t>que controlen este proceso para asegurar una representación más manejable y eficaz de los</a:t>
            </a:r>
            <a:br>
              <a:rPr lang="es-ES" dirty="0"/>
            </a:br>
            <a:r>
              <a:rPr lang="es-ES" dirty="0"/>
              <a:t>datos.</a:t>
            </a:r>
            <a:br>
              <a:rPr lang="es-ES" dirty="0"/>
            </a:br>
            <a:r>
              <a:rPr lang="es-ES" dirty="0"/>
              <a:t>PCA (Análisis de Componentes Principales)</a:t>
            </a:r>
            <a:br>
              <a:rPr lang="es-ES" dirty="0"/>
            </a:br>
            <a:r>
              <a:rPr lang="es-ES" dirty="0"/>
              <a:t>PCA es una técnica estadística que transforma los datos originales en un conjunto de </a:t>
            </a:r>
            <a:r>
              <a:rPr lang="es-ES" dirty="0" err="1"/>
              <a:t>com</a:t>
            </a:r>
            <a:r>
              <a:rPr lang="es-ES" dirty="0"/>
              <a:t>-</a:t>
            </a:r>
            <a:br>
              <a:rPr lang="es-ES" dirty="0"/>
            </a:br>
            <a:r>
              <a:rPr lang="es-ES" dirty="0"/>
              <a:t>ponentes principales ortogonales que explican la mayor variabilidad posible. Matemáticamente,</a:t>
            </a:r>
            <a:br>
              <a:rPr lang="es-ES" dirty="0"/>
            </a:br>
            <a:r>
              <a:rPr lang="es-ES" dirty="0"/>
              <a:t>PCA se define como:</a:t>
            </a:r>
            <a:br>
              <a:rPr lang="es-ES" dirty="0"/>
            </a:br>
            <a:r>
              <a:rPr lang="es-ES" dirty="0"/>
              <a:t>X = UΣVT</a:t>
            </a:r>
            <a:br>
              <a:rPr lang="es-ES" dirty="0"/>
            </a:br>
            <a:r>
              <a:rPr lang="es-ES" dirty="0"/>
              <a:t>donde X es la matriz de datos original, U y V son matrices ortogonales y Σ es una matriz</a:t>
            </a:r>
            <a:br>
              <a:rPr lang="es-ES" dirty="0"/>
            </a:br>
            <a:r>
              <a:rPr lang="es-ES" dirty="0"/>
              <a:t>diagonal con los valores singulares. La transformación de PCA se realiza seleccionando los</a:t>
            </a:r>
            <a:br>
              <a:rPr lang="es-ES" dirty="0"/>
            </a:br>
            <a:r>
              <a:rPr lang="es-ES" dirty="0"/>
              <a:t>primeros k componentes principales que explican la mayor parte de la varianza en los datos.</a:t>
            </a:r>
            <a:br>
              <a:rPr lang="es-ES" dirty="0"/>
            </a:br>
            <a:r>
              <a:rPr lang="es-ES" dirty="0"/>
              <a:t>Tensor PCA</a:t>
            </a:r>
            <a:br>
              <a:rPr lang="es-ES" dirty="0"/>
            </a:br>
            <a:r>
              <a:rPr lang="es-ES" dirty="0"/>
              <a:t>Tensor PCA es una extensión de PCA que se aplica a datos multidimensionales (tensores)</a:t>
            </a:r>
            <a:br>
              <a:rPr lang="es-ES" dirty="0"/>
            </a:br>
            <a:r>
              <a:rPr lang="es-ES" dirty="0"/>
              <a:t>en lugar de matrices. Esta técnica es útil para manejar la estructura inherente de los datos en</a:t>
            </a:r>
            <a:br>
              <a:rPr lang="es-ES" dirty="0"/>
            </a:br>
            <a:r>
              <a:rPr lang="es-ES" dirty="0"/>
              <a:t>múltiples dimensiones. La descomposición en componentes principales de un tensor X se puede</a:t>
            </a:r>
            <a:br>
              <a:rPr lang="es-ES" dirty="0"/>
            </a:br>
            <a:r>
              <a:rPr lang="es-ES" dirty="0"/>
              <a:t>definir como:</a:t>
            </a:r>
            <a:br>
              <a:rPr lang="es-ES" dirty="0"/>
            </a:br>
            <a:r>
              <a:rPr lang="es-ES" dirty="0"/>
              <a:t>X = G ×1 U(1) ×2 U(2) ×3 · · · ×n U(n)</a:t>
            </a:r>
            <a:br>
              <a:rPr lang="es-ES" dirty="0"/>
            </a:br>
            <a:r>
              <a:rPr lang="es-ES" dirty="0"/>
              <a:t>donde G es el núcleo del tensor y U(i) son matrices ortogonales correspondientes a cada</a:t>
            </a:r>
            <a:br>
              <a:rPr lang="es-ES" dirty="0"/>
            </a:br>
            <a:r>
              <a:rPr lang="es-ES" dirty="0"/>
              <a:t>modo del tensor.</a:t>
            </a:r>
            <a:br>
              <a:rPr lang="es-ES" dirty="0"/>
            </a:br>
            <a:r>
              <a:rPr lang="es-ES" dirty="0"/>
              <a:t>El uso de PCA o Tensor PCA permite reducir la dimensionalidad de la representación</a:t>
            </a:r>
            <a:br>
              <a:rPr lang="es-ES" dirty="0"/>
            </a:br>
            <a:r>
              <a:rPr lang="es-ES" dirty="0"/>
              <a:t>interna del RC, facilitando el proceso de </a:t>
            </a:r>
            <a:r>
              <a:rPr lang="es-ES" dirty="0" err="1"/>
              <a:t>readout</a:t>
            </a:r>
            <a:r>
              <a:rPr lang="es-ES" dirty="0"/>
              <a:t> y mejorando la eficiencia del modelo. La</a:t>
            </a:r>
            <a:br>
              <a:rPr lang="es-ES" dirty="0"/>
            </a:br>
            <a:r>
              <a:rPr lang="es-ES" dirty="0"/>
              <a:t>elección entre PCA y Tensor PCA depende de la naturaleza y dimensionalidad de los datos, así</a:t>
            </a:r>
            <a:br>
              <a:rPr lang="es-ES" dirty="0"/>
            </a:br>
            <a:r>
              <a:rPr lang="es-ES" dirty="0"/>
              <a:t>como de los requisitos específicos del análisis.</a:t>
            </a:r>
            <a:br>
              <a:rPr lang="es-ES" dirty="0"/>
            </a:br>
            <a:r>
              <a:rPr lang="es-ES" dirty="0"/>
              <a:t>En esta sección, proporcionamos una descripción detallada de los datos utilizados en nuestro</a:t>
            </a:r>
            <a:br>
              <a:rPr lang="es-ES" dirty="0"/>
            </a:br>
            <a:r>
              <a:rPr lang="es-ES" dirty="0"/>
              <a:t>estudio, incluyendo su origen, método de recolección y procesamiento previo. Además, </a:t>
            </a:r>
            <a:r>
              <a:rPr lang="es-ES" dirty="0" err="1"/>
              <a:t>discuti</a:t>
            </a:r>
            <a:r>
              <a:rPr lang="es-ES" dirty="0"/>
              <a:t>-</a:t>
            </a:r>
            <a:br>
              <a:rPr lang="es-ES" dirty="0"/>
            </a:br>
            <a:r>
              <a:rPr lang="es-ES" dirty="0" err="1"/>
              <a:t>mos</a:t>
            </a:r>
            <a:r>
              <a:rPr lang="es-ES" dirty="0"/>
              <a:t> la importancia y relevancia de estos datos para nuestra investigación.</a:t>
            </a:r>
          </a:p>
          <a:p>
            <a:br>
              <a:rPr lang="en-US" dirty="0"/>
            </a:b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0521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1" dirty="0"/>
              <a:t>Para garantizar que el reservorio de un Echo </a:t>
            </a:r>
            <a:r>
              <a:rPr lang="es-ES" b="1" i="1" err="1"/>
              <a:t>State</a:t>
            </a:r>
            <a:r>
              <a:rPr lang="es-ES" b="1" i="1" dirty="0"/>
              <a:t> Network (ESN) posea la propiedad de estado de eco y para asegurar que las condiciones iniciales se disipen gradualmente, es crucial ajustar ciertos parámetros y técnicas. </a:t>
            </a:r>
            <a:endParaRPr lang="es-ES" i="1"/>
          </a:p>
          <a:p>
            <a:endParaRPr lang="es-ES" dirty="0"/>
          </a:p>
          <a:p>
            <a:r>
              <a:rPr lang="es-ES" dirty="0"/>
              <a:t>1. </a:t>
            </a:r>
            <a:r>
              <a:rPr lang="es-ES" b="1" dirty="0"/>
              <a:t>Cantidad de Neuronas en el Reservorio (N)</a:t>
            </a:r>
            <a:r>
              <a:rPr lang="es-ES" dirty="0"/>
              <a:t>: La cantidad de neuronas en el reservorio afecta la dimensionalidad del estado del reservorio x(t) en las ecuaciones diferenciales del RC.</a:t>
            </a:r>
            <a:endParaRPr lang="es-ES" dirty="0">
              <a:cs typeface="Calibri"/>
            </a:endParaRPr>
          </a:p>
          <a:p>
            <a:r>
              <a:rPr lang="es-ES" dirty="0"/>
              <a:t>2. </a:t>
            </a:r>
            <a:r>
              <a:rPr lang="es-ES" b="1" dirty="0"/>
              <a:t>Conectividad del Reservorio (</a:t>
            </a:r>
            <a:r>
              <a:rPr lang="es-ES" b="1" dirty="0" err="1"/>
              <a:t>Wres</a:t>
            </a:r>
            <a:r>
              <a:rPr lang="es-ES" b="1" dirty="0"/>
              <a:t> y </a:t>
            </a:r>
            <a:r>
              <a:rPr lang="es-ES" b="1" dirty="0" err="1"/>
              <a:t>Wf</a:t>
            </a:r>
            <a:r>
              <a:rPr lang="es-ES" b="1" dirty="0"/>
              <a:t> b)</a:t>
            </a:r>
            <a:r>
              <a:rPr lang="es-ES" dirty="0"/>
              <a:t>: La conectividad del reservorio influye en las matrices de peso </a:t>
            </a:r>
            <a:r>
              <a:rPr lang="es-ES" dirty="0" err="1"/>
              <a:t>Wres</a:t>
            </a:r>
            <a:r>
              <a:rPr lang="es-ES" dirty="0"/>
              <a:t> y </a:t>
            </a:r>
            <a:r>
              <a:rPr lang="es-ES" dirty="0" err="1"/>
              <a:t>Wf</a:t>
            </a:r>
            <a:r>
              <a:rPr lang="es-ES" dirty="0"/>
              <a:t> b en las ecuaciones diferenciales del RC. Estas matrices definen cómo las neuronas están conectadas entre sí. </a:t>
            </a:r>
          </a:p>
          <a:p>
            <a:r>
              <a:rPr lang="es-ES" dirty="0">
                <a:cs typeface="Calibri"/>
              </a:rPr>
              <a:t>3. </a:t>
            </a:r>
            <a:r>
              <a:rPr lang="es-ES" b="1" dirty="0">
                <a:cs typeface="Calibri"/>
              </a:rPr>
              <a:t>Radio espectral</a:t>
            </a:r>
            <a:r>
              <a:rPr lang="es-ES" dirty="0">
                <a:cs typeface="Calibri"/>
              </a:rPr>
              <a:t>: </a:t>
            </a:r>
            <a:r>
              <a:rPr lang="es-ES" dirty="0"/>
              <a:t>es la magnitud máxima del espectro de valores propios de la matriz de pesos del reservorio en un Echo </a:t>
            </a:r>
            <a:r>
              <a:rPr lang="es-ES" dirty="0" err="1"/>
              <a:t>State</a:t>
            </a:r>
            <a:r>
              <a:rPr lang="es-ES" dirty="0"/>
              <a:t> Network (ESN). Controla la estabilidad y dinámica del reservorio: un valor cercano a 1 asegura que las activaciones se mantengan activas sin explotar, facilitando la propiedad de estado de eco y la capacidad del reservorio para recordar patrones de entrada pasados.</a:t>
            </a:r>
          </a:p>
          <a:p>
            <a:r>
              <a:rPr lang="es-ES" dirty="0"/>
              <a:t>4. </a:t>
            </a:r>
            <a:r>
              <a:rPr lang="es-ES" b="1" dirty="0"/>
              <a:t>Función de Activación (f (·)):</a:t>
            </a:r>
            <a:r>
              <a:rPr lang="es-ES" dirty="0"/>
              <a:t> La función de activación f (·) controla la no linealidad de las dinámicas del reservorio en las ecuaciones diferenciales del RC. </a:t>
            </a:r>
            <a:br>
              <a:rPr lang="es-ES" dirty="0">
                <a:cs typeface="+mn-lt"/>
              </a:rPr>
            </a:br>
            <a:r>
              <a:rPr lang="es-ES" dirty="0"/>
              <a:t>5</a:t>
            </a:r>
            <a:r>
              <a:rPr lang="es-ES" b="1" dirty="0"/>
              <a:t>. Parámetro de Fuga (α): </a:t>
            </a:r>
            <a:r>
              <a:rPr lang="es-ES" dirty="0"/>
              <a:t>El parámetro de fuga controla la tasa a la que la actividad de las neuronas en el reservorio decae con el tiempo. </a:t>
            </a:r>
          </a:p>
          <a:p>
            <a:r>
              <a:rPr lang="es-ES" dirty="0"/>
              <a:t>6. </a:t>
            </a:r>
            <a:r>
              <a:rPr lang="es-ES" b="1" dirty="0"/>
              <a:t>Parámetro de Ruido (σ)</a:t>
            </a:r>
            <a:r>
              <a:rPr lang="es-ES" dirty="0"/>
              <a:t>: El parámetro de ruido introduce una componente estocástica en las ecuaciones de estado de las neuronas, lo que puede ayudar a mejorar la capacidad del modelo para generalizar a nuevos datos y prevenir el sobreajuste.</a:t>
            </a:r>
            <a:endParaRPr lang="es-ES" dirty="0">
              <a:cs typeface="Calibri"/>
            </a:endParaRPr>
          </a:p>
          <a:p>
            <a:endParaRPr lang="es-ES" dirty="0"/>
          </a:p>
          <a:p>
            <a:r>
              <a:rPr lang="es-ES" dirty="0"/>
              <a:t>Los parámetros de fuga y el parámetro de ruido, son importantes para ajustar la dinámica del reservorio y la capacidad del modelo para manejar la incertidumbre en los datos de entrada. Su inclusión en las ecuaciones diferenciales del </a:t>
            </a:r>
            <a:r>
              <a:rPr lang="es-ES" dirty="0" err="1"/>
              <a:t>Reservoir</a:t>
            </a:r>
            <a:r>
              <a:rPr lang="es-ES" dirty="0"/>
              <a:t> Computing amplía la capacidad del modelo para capturar la complejidad de los datos y mejorar el rendimiento general del sistema</a:t>
            </a:r>
            <a:endParaRPr lang="es-ES" dirty="0">
              <a:cs typeface="Calibri"/>
            </a:endParaRPr>
          </a:p>
          <a:p>
            <a:endParaRPr lang="es-ES" dirty="0">
              <a:cs typeface="Calibri"/>
            </a:endParaRPr>
          </a:p>
          <a:p>
            <a:endParaRPr lang="es-ES" dirty="0">
              <a:cs typeface="Calibri"/>
            </a:endParaRPr>
          </a:p>
          <a:p>
            <a:pPr marL="171450" indent="-171450">
              <a:buFont typeface="Arial"/>
              <a:buChar char="•"/>
            </a:pPr>
            <a:r>
              <a:rPr lang="es-ES" b="1" dirty="0"/>
              <a:t>Espectral Radio (</a:t>
            </a:r>
            <a:r>
              <a:rPr lang="es-ES" b="1" dirty="0" err="1"/>
              <a:t>Spectral</a:t>
            </a:r>
            <a:r>
              <a:rPr lang="es-ES" b="1" dirty="0"/>
              <a:t> </a:t>
            </a:r>
            <a:r>
              <a:rPr lang="es-ES" b="1" dirty="0" err="1"/>
              <a:t>Radius</a:t>
            </a:r>
            <a:r>
              <a:rPr lang="es-ES" b="1" dirty="0"/>
              <a:t>): </a:t>
            </a:r>
            <a:r>
              <a:rPr lang="es-ES" dirty="0"/>
              <a:t>Generalmente, debe ser menor o cercano a 1 para mantener la estabilidad y garantizar que las condiciones iniciales desaparezcan con el tiempo. Un valor entre 0.8 y 0.95 suele ser efectivo.</a:t>
            </a:r>
            <a:endParaRPr lang="es-ES" dirty="0">
              <a:cs typeface="Calibri"/>
            </a:endParaRPr>
          </a:p>
          <a:p>
            <a:pPr marL="171450" indent="-171450">
              <a:buFont typeface="Arial"/>
              <a:buChar char="•"/>
            </a:pPr>
            <a:r>
              <a:rPr lang="es-ES" b="1" dirty="0"/>
              <a:t>Lavado (</a:t>
            </a:r>
            <a:r>
              <a:rPr lang="es-ES" b="1" dirty="0" err="1"/>
              <a:t>Washout</a:t>
            </a:r>
            <a:r>
              <a:rPr lang="es-ES" b="1" dirty="0"/>
              <a:t> </a:t>
            </a:r>
            <a:r>
              <a:rPr lang="es-ES" b="1" dirty="0" err="1"/>
              <a:t>Period</a:t>
            </a:r>
            <a:r>
              <a:rPr lang="es-ES" b="1" dirty="0"/>
              <a:t>) </a:t>
            </a:r>
            <a:r>
              <a:rPr lang="es-ES" dirty="0"/>
              <a:t>Aumenta el período de lavado (</a:t>
            </a:r>
            <a:r>
              <a:rPr lang="es-ES" dirty="0" err="1"/>
              <a:t>washout</a:t>
            </a:r>
            <a:r>
              <a:rPr lang="es-ES" dirty="0"/>
              <a:t>) al inicio del entrenamiento. Esto permite que los efectos de las condiciones iniciales se disipen antes de que empieces a considerar los estados del reservorio para el aprendizaje.</a:t>
            </a:r>
            <a:endParaRPr lang="es-ES">
              <a:cs typeface="Calibri"/>
            </a:endParaRPr>
          </a:p>
          <a:p>
            <a:pPr marL="171450" indent="-171450">
              <a:buFont typeface="Arial"/>
              <a:buChar char="•"/>
            </a:pPr>
            <a:r>
              <a:rPr lang="es-ES" b="1" dirty="0"/>
              <a:t>Conectividad y Escalado de Entrada: </a:t>
            </a:r>
            <a:r>
              <a:rPr lang="es-ES" dirty="0"/>
              <a:t>Una conectividad moderada (por ejemplo, 0.3 a 0.5) y un escalado de entrada adecuado pueden mejorar la capacidad del reservorio para disipar las condiciones iniciales.</a:t>
            </a:r>
            <a:endParaRPr lang="es-ES" dirty="0">
              <a:cs typeface="Calibri"/>
            </a:endParaRPr>
          </a:p>
          <a:p>
            <a:pPr marL="171450" indent="-171450">
              <a:buFont typeface="Arial"/>
              <a:buChar char="•"/>
            </a:pPr>
            <a:r>
              <a:rPr lang="es-ES" b="1" dirty="0"/>
              <a:t>Ruido en el Reservorio I</a:t>
            </a:r>
            <a:r>
              <a:rPr lang="es-ES" dirty="0"/>
              <a:t>ntroducir un pequeño nivel de ruido en el reservorio puede ayudar a disipar las condiciones iniciales más rápidamente. Sin embargo, asegúrate de que el nivel de ruido no sea tan alto como para introducir inestabilidad.</a:t>
            </a:r>
            <a:endParaRPr lang="es-ES" dirty="0">
              <a:cs typeface="Calibri"/>
            </a:endParaRPr>
          </a:p>
          <a:p>
            <a:pPr marL="171450" indent="-171450">
              <a:buFont typeface="Arial"/>
              <a:buChar char="•"/>
            </a:pPr>
            <a:r>
              <a:rPr lang="es-ES" b="1" dirty="0"/>
              <a:t>Regularización y Reducción de Dimensionalidad: </a:t>
            </a:r>
            <a:r>
              <a:rPr lang="es-ES" dirty="0"/>
              <a:t>Utiliza técnicas de regularización como </a:t>
            </a:r>
            <a:r>
              <a:rPr lang="es-ES" dirty="0" err="1"/>
              <a:t>w_ridge</a:t>
            </a:r>
            <a:r>
              <a:rPr lang="es-ES" dirty="0"/>
              <a:t> y w_l2 para prevenir el sobreajuste y mejorar la generalización del modelo. La reducción de dimensionalidad puede ayudar a captar las características más importantes del reservorio y reducir la sensibilidad a las inicializaciones.</a:t>
            </a:r>
            <a:endParaRPr lang="es-ES" dirty="0">
              <a:cs typeface="Calibri"/>
            </a:endParaRPr>
          </a:p>
          <a:p>
            <a:pPr marL="171450" indent="-171450">
              <a:buFont typeface="Arial"/>
              <a:buChar char="•"/>
            </a:pPr>
            <a:r>
              <a:rPr lang="es-ES" b="1" dirty="0"/>
              <a:t>Tipo de Inicialización</a:t>
            </a:r>
            <a:r>
              <a:rPr lang="es-ES" dirty="0"/>
              <a:t> La inicialización ortogonal puede ayudar a mantener la estabilidad de las dinámicas del reservorio.</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4635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161882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b="1" dirty="0"/>
              <a:t>Diferencias en la Coherencia de Red Neuronal: </a:t>
            </a:r>
            <a:r>
              <a:rPr lang="es-ES" dirty="0"/>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lang="es-ES" dirty="0">
              <a:cs typeface="Calibri"/>
            </a:endParaRPr>
          </a:p>
          <a:p>
            <a:pPr marL="171450" indent="-171450">
              <a:buFont typeface="Calibri"/>
              <a:buChar char="-"/>
            </a:pPr>
            <a:endParaRPr lang="es-ES" dirty="0"/>
          </a:p>
          <a:p>
            <a:r>
              <a:rPr lang="es-ES" b="1" dirty="0"/>
              <a:t>Impacto del Envejecimiento en la Coherencia </a:t>
            </a:r>
            <a:r>
              <a:rPr lang="es-ES" dirty="0"/>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lang="es-ES" dirty="0">
              <a:cs typeface="Calibri"/>
            </a:endParaRPr>
          </a:p>
          <a:p>
            <a:r>
              <a:rPr lang="es-ES" dirty="0"/>
              <a:t> </a:t>
            </a:r>
            <a:endParaRPr lang="es-ES" dirty="0">
              <a:cs typeface="Calibri"/>
            </a:endParaRPr>
          </a:p>
          <a:p>
            <a:r>
              <a:rPr lang="es-ES" b="1" dirty="0"/>
              <a:t>Mayor Plasticidad en Jóvenes: </a:t>
            </a:r>
            <a:r>
              <a:rPr lang="es-ES" dirty="0"/>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lang="es-ES" dirty="0">
              <a:cs typeface="Calibri"/>
            </a:endParaRPr>
          </a:p>
          <a:p>
            <a:endParaRPr lang="es-ES" dirty="0"/>
          </a:p>
          <a:p>
            <a:r>
              <a:rPr lang="es-ES" b="1" dirty="0"/>
              <a:t>Potenciales de Memoria como Indicadores de Plasticidad: </a:t>
            </a:r>
            <a:r>
              <a:rPr lang="es-ES" dirty="0"/>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lang="es-ES">
              <a:cs typeface="Calibri"/>
            </a:endParaRPr>
          </a:p>
          <a:p>
            <a:endParaRPr lang="es-ES" dirty="0">
              <a:cs typeface="Calibri"/>
            </a:endParaRPr>
          </a:p>
          <a:p>
            <a:pPr marL="171450" indent="-171450">
              <a:buFont typeface="Calibri"/>
              <a:buChar char="-"/>
            </a:pPr>
            <a:r>
              <a:rPr lang="es-ES" b="1" dirty="0"/>
              <a:t>Relación entre Coherencia y Plasticidad </a:t>
            </a:r>
            <a:r>
              <a:rPr lang="es-ES" dirty="0"/>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lang="es-ES" dirty="0">
              <a:cs typeface="Calibri"/>
            </a:endParaRPr>
          </a:p>
          <a:p>
            <a:pPr marL="171450" indent="-171450">
              <a:buFont typeface="Calibri"/>
              <a:buChar char="-"/>
            </a:pPr>
            <a:endParaRPr lang="es-ES" dirty="0"/>
          </a:p>
          <a:p>
            <a:pPr marL="171450" indent="-171450">
              <a:buFont typeface="Calibri"/>
              <a:buChar char="-"/>
            </a:pPr>
            <a:r>
              <a:rPr lang="es-ES" b="1" dirty="0"/>
              <a:t>Evaluación de la Interacción a lo Largo del Ciclo Vital:</a:t>
            </a:r>
            <a:r>
              <a:rPr lang="es-ES" dirty="0"/>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lang="es-ES" dirty="0">
              <a:cs typeface="Calibri"/>
            </a:endParaRPr>
          </a:p>
          <a:p>
            <a:endParaRPr lang="es-ES" dirty="0">
              <a:cs typeface="Calibri"/>
            </a:endParaRPr>
          </a:p>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2219880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3.png"/><Relationship Id="rId4" Type="http://schemas.openxmlformats.org/officeDocument/2006/relationships/hyperlink" Target="mailto:jogugil@alumni.uv.es/" TargetMode="External"/><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jogugil@alumni.uv.es/" TargetMode="External"/><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3.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13.png"/><Relationship Id="rId10" Type="http://schemas.openxmlformats.org/officeDocument/2006/relationships/image" Target="../media/image52.png"/><Relationship Id="rId4" Type="http://schemas.openxmlformats.org/officeDocument/2006/relationships/hyperlink" Target="mailto:jogugil@alumni.uv.es/" TargetMode="External"/><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jogugil@alumni.uv.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jogugil@alumni.uv.es/"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mailto:jogugil@alumni.uv.es/"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jogugil@alumni.uv.es/" TargetMode="Externa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6.jpeg"/><Relationship Id="rId5" Type="http://schemas.openxmlformats.org/officeDocument/2006/relationships/diagramData" Target="../diagrams/data1.xml"/><Relationship Id="rId10" Type="http://schemas.openxmlformats.org/officeDocument/2006/relationships/image" Target="../media/image15.jpeg"/><Relationship Id="rId4" Type="http://schemas.openxmlformats.org/officeDocument/2006/relationships/image" Target="../media/image13.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hyperlink" Target="mailto:jogugil@alumni.uv.es/" TargetMode="External"/><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mailto:jogugil@alumni.uv.es/" TargetMode="External"/><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mailto:jogugil@alumni.uv.es/" TargetMode="External"/><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2677656"/>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a:ea typeface="Cambria"/>
                <a:cs typeface="Arial"/>
              </a:rPr>
              <a:t>Modelización</a:t>
            </a:r>
            <a:r>
              <a:rPr lang="pt-BR" sz="3200" b="1" cap="all" dirty="0">
                <a:ln w="0"/>
                <a:solidFill>
                  <a:schemeClr val="bg1"/>
                </a:solidFill>
                <a:effectLst>
                  <a:reflection blurRad="12700" stA="50000" endPos="50000" dist="5000" dir="5400000" sy="-100000" rotWithShape="0"/>
                </a:effectLst>
                <a:latin typeface="Cambria"/>
                <a:ea typeface="Cambria"/>
                <a:cs typeface="Arial"/>
              </a:rPr>
              <a:t>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patrones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neuronales</a:t>
            </a:r>
            <a:r>
              <a:rPr lang="pt-BR" sz="3200" b="1" cap="all" dirty="0">
                <a:ln w="0"/>
                <a:solidFill>
                  <a:schemeClr val="bg1"/>
                </a:solidFill>
                <a:effectLst>
                  <a:reflection blurRad="12700" stA="50000" endPos="50000" dist="5000" dir="5400000" sy="-100000" rotWithShape="0"/>
                </a:effectLst>
                <a:latin typeface="Cambria"/>
                <a:ea typeface="Cambria"/>
                <a:cs typeface="Arial"/>
              </a:rPr>
              <a:t> a partir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señales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eeg</a:t>
            </a:r>
            <a:endParaRPr lang="pt-BR" sz="3200" b="1" cap="all" dirty="0" err="1">
              <a:ln w="0"/>
              <a:solidFill>
                <a:schemeClr val="bg1"/>
              </a:solidFill>
              <a:effectLst>
                <a:reflection blurRad="12700" stA="50000" endPos="50000" dist="5000" dir="5400000" sy="-100000" rotWithShape="0"/>
              </a:effectLst>
              <a:latin typeface="Cambria"/>
              <a:ea typeface="Cambria"/>
            </a:endParaRPr>
          </a:p>
          <a:p>
            <a:pPr algn="ctr">
              <a:defRPr/>
            </a:pP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r>
              <a:rPr lang="es-CO" sz="3200" b="1" i="1" dirty="0">
                <a:solidFill>
                  <a:schemeClr val="bg1"/>
                </a:solidFill>
                <a:latin typeface="Cambria"/>
                <a:ea typeface="Cambria"/>
                <a:cs typeface="Arial"/>
              </a:rPr>
              <a:t>“</a:t>
            </a:r>
            <a:r>
              <a:rPr lang="es-CO" sz="3200" b="1" i="1" dirty="0" err="1">
                <a:solidFill>
                  <a:schemeClr val="bg1"/>
                </a:solidFill>
                <a:latin typeface="Cambria"/>
                <a:ea typeface="Cambria"/>
                <a:cs typeface="Arial"/>
              </a:rPr>
              <a:t>Reservoir</a:t>
            </a:r>
            <a:r>
              <a:rPr lang="es-CO" sz="3200" b="1" i="1" dirty="0">
                <a:solidFill>
                  <a:schemeClr val="bg1"/>
                </a:solidFill>
                <a:latin typeface="Cambria"/>
                <a:ea typeface="Cambria"/>
                <a:cs typeface="Arial"/>
              </a:rPr>
              <a:t> Computing Echo </a:t>
            </a:r>
            <a:r>
              <a:rPr lang="es-CO" sz="3200" b="1" i="1" dirty="0" err="1">
                <a:solidFill>
                  <a:schemeClr val="bg1"/>
                </a:solidFill>
                <a:latin typeface="Cambria"/>
                <a:ea typeface="Cambria"/>
                <a:cs typeface="Arial"/>
              </a:rPr>
              <a:t>State</a:t>
            </a:r>
            <a:r>
              <a:rPr lang="es-CO" sz="3200" b="1" i="1" dirty="0">
                <a:solidFill>
                  <a:schemeClr val="bg1"/>
                </a:solidFill>
                <a:latin typeface="Cambria"/>
                <a:ea typeface="Cambria"/>
                <a:cs typeface="Arial"/>
              </a:rPr>
              <a:t> Network”</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59540"/>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s-ES" sz="1200" b="1" i="1" dirty="0">
              <a:cs typeface="Arial" charset="0"/>
            </a:endParaRPr>
          </a:p>
          <a:p>
            <a:pPr algn="ctr"/>
            <a:r>
              <a:rPr lang="en-US" sz="2000" b="1" i="1" dirty="0">
                <a:cs typeface="Arial" charset="0"/>
              </a:rPr>
              <a:t>José Javier Gutiérrez Gil</a:t>
            </a:r>
          </a:p>
          <a:p>
            <a:pPr algn="ctr"/>
            <a:r>
              <a:rPr lang="en-US" sz="1200" b="1" i="1" dirty="0">
                <a:cs typeface="Arial" charset="0"/>
              </a:rPr>
              <a:t>jogugil@alumni.uv.es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4"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CA90542-081D-2FF1-69F4-DB59573854B3}"/>
              </a:ext>
            </a:extLst>
          </p:cNvPr>
          <p:cNvPicPr>
            <a:picLocks noChangeAspect="1"/>
          </p:cNvPicPr>
          <p:nvPr/>
        </p:nvPicPr>
        <p:blipFill>
          <a:blip r:embed="rId3"/>
          <a:stretch>
            <a:fillRect/>
          </a:stretch>
        </p:blipFill>
        <p:spPr>
          <a:xfrm>
            <a:off x="1123771" y="3908918"/>
            <a:ext cx="6838950" cy="2390775"/>
          </a:xfrm>
          <a:prstGeom prst="rect">
            <a:avLst/>
          </a:prstGeom>
        </p:spPr>
      </p:pic>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(Gr)</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92644"/>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-9/15-</a:t>
            </a:r>
            <a:endParaRPr lang="es-ES" sz="800" dirty="0"/>
          </a:p>
        </p:txBody>
      </p:sp>
      <p:pic>
        <p:nvPicPr>
          <p:cNvPr id="16" name="Imagen 15" descr="Tabla&#10;&#10;Descripción generada automáticamente">
            <a:extLst>
              <a:ext uri="{FF2B5EF4-FFF2-40B4-BE49-F238E27FC236}">
                <a16:creationId xmlns:a16="http://schemas.microsoft.com/office/drawing/2014/main" id="{1CE1469F-89E6-0DB0-3CAC-62775D79D0B9}"/>
              </a:ext>
            </a:extLst>
          </p:cNvPr>
          <p:cNvPicPr>
            <a:picLocks noChangeAspect="1"/>
          </p:cNvPicPr>
          <p:nvPr/>
        </p:nvPicPr>
        <p:blipFill>
          <a:blip r:embed="rId6"/>
          <a:stretch>
            <a:fillRect/>
          </a:stretch>
        </p:blipFill>
        <p:spPr>
          <a:xfrm>
            <a:off x="3969864" y="1543637"/>
            <a:ext cx="5004348" cy="2186306"/>
          </a:xfrm>
          <a:prstGeom prst="rect">
            <a:avLst/>
          </a:prstGeom>
        </p:spPr>
      </p:pic>
      <p:sp>
        <p:nvSpPr>
          <p:cNvPr id="17" name="CuadroTexto 16">
            <a:extLst>
              <a:ext uri="{FF2B5EF4-FFF2-40B4-BE49-F238E27FC236}">
                <a16:creationId xmlns:a16="http://schemas.microsoft.com/office/drawing/2014/main" id="{9A033AF2-CC04-EE21-550E-7E4D5DAB5286}"/>
              </a:ext>
            </a:extLst>
          </p:cNvPr>
          <p:cNvSpPr txBox="1"/>
          <p:nvPr/>
        </p:nvSpPr>
        <p:spPr>
          <a:xfrm>
            <a:off x="3974107" y="1226284"/>
            <a:ext cx="3844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8" name="CuadroTexto 17">
            <a:extLst>
              <a:ext uri="{FF2B5EF4-FFF2-40B4-BE49-F238E27FC236}">
                <a16:creationId xmlns:a16="http://schemas.microsoft.com/office/drawing/2014/main" id="{D70A999B-9788-DDEB-634D-B89BCFB358C8}"/>
              </a:ext>
            </a:extLst>
          </p:cNvPr>
          <p:cNvSpPr txBox="1"/>
          <p:nvPr/>
        </p:nvSpPr>
        <p:spPr>
          <a:xfrm>
            <a:off x="1125849" y="5715102"/>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grpSp>
        <p:nvGrpSpPr>
          <p:cNvPr id="15" name="Grupo 14">
            <a:extLst>
              <a:ext uri="{FF2B5EF4-FFF2-40B4-BE49-F238E27FC236}">
                <a16:creationId xmlns:a16="http://schemas.microsoft.com/office/drawing/2014/main" id="{50861CF8-4F46-70A8-027B-EF210D57A1E0}"/>
              </a:ext>
            </a:extLst>
          </p:cNvPr>
          <p:cNvGrpSpPr/>
          <p:nvPr/>
        </p:nvGrpSpPr>
        <p:grpSpPr>
          <a:xfrm>
            <a:off x="687152" y="1367281"/>
            <a:ext cx="3194957" cy="2512333"/>
            <a:chOff x="5886450" y="1486579"/>
            <a:chExt cx="3086100" cy="2412548"/>
          </a:xfrm>
        </p:grpSpPr>
        <p:pic>
          <p:nvPicPr>
            <p:cNvPr id="12" name="Imagen 11" descr="Interfaz de usuario gráfica, Gráfico&#10;&#10;Descripción generada automáticamente">
              <a:extLst>
                <a:ext uri="{FF2B5EF4-FFF2-40B4-BE49-F238E27FC236}">
                  <a16:creationId xmlns:a16="http://schemas.microsoft.com/office/drawing/2014/main" id="{7714FF13-A71A-4F88-4608-5D9E9D9950F1}"/>
                </a:ext>
              </a:extLst>
            </p:cNvPr>
            <p:cNvPicPr>
              <a:picLocks noChangeAspect="1"/>
            </p:cNvPicPr>
            <p:nvPr/>
          </p:nvPicPr>
          <p:blipFill>
            <a:blip r:embed="rId7"/>
            <a:stretch>
              <a:fillRect/>
            </a:stretch>
          </p:blipFill>
          <p:spPr>
            <a:xfrm>
              <a:off x="6116864" y="1486579"/>
              <a:ext cx="2244270" cy="2188481"/>
            </a:xfrm>
            <a:prstGeom prst="rect">
              <a:avLst/>
            </a:prstGeom>
          </p:spPr>
        </p:pic>
        <p:pic>
          <p:nvPicPr>
            <p:cNvPr id="13" name="Imagen 12">
              <a:extLst>
                <a:ext uri="{FF2B5EF4-FFF2-40B4-BE49-F238E27FC236}">
                  <a16:creationId xmlns:a16="http://schemas.microsoft.com/office/drawing/2014/main" id="{3C078D0A-CDF6-7322-11DB-84773B100349}"/>
                </a:ext>
              </a:extLst>
            </p:cNvPr>
            <p:cNvPicPr>
              <a:picLocks noChangeAspect="1"/>
            </p:cNvPicPr>
            <p:nvPr/>
          </p:nvPicPr>
          <p:blipFill>
            <a:blip r:embed="rId8"/>
            <a:stretch>
              <a:fillRect/>
            </a:stretch>
          </p:blipFill>
          <p:spPr>
            <a:xfrm>
              <a:off x="5886450" y="3607254"/>
              <a:ext cx="3086100" cy="133350"/>
            </a:xfrm>
            <a:prstGeom prst="rect">
              <a:avLst/>
            </a:prstGeom>
          </p:spPr>
        </p:pic>
        <p:pic>
          <p:nvPicPr>
            <p:cNvPr id="14" name="Imagen 13">
              <a:extLst>
                <a:ext uri="{FF2B5EF4-FFF2-40B4-BE49-F238E27FC236}">
                  <a16:creationId xmlns:a16="http://schemas.microsoft.com/office/drawing/2014/main" id="{7DC458E2-49DC-34C7-A849-EAF8106882A3}"/>
                </a:ext>
              </a:extLst>
            </p:cNvPr>
            <p:cNvPicPr>
              <a:picLocks noChangeAspect="1"/>
            </p:cNvPicPr>
            <p:nvPr/>
          </p:nvPicPr>
          <p:blipFill>
            <a:blip r:embed="rId9"/>
            <a:stretch>
              <a:fillRect/>
            </a:stretch>
          </p:blipFill>
          <p:spPr>
            <a:xfrm>
              <a:off x="6151562" y="3775302"/>
              <a:ext cx="2047875" cy="123825"/>
            </a:xfrm>
            <a:prstGeom prst="rect">
              <a:avLst/>
            </a:prstGeom>
          </p:spPr>
        </p:pic>
      </p:grpSp>
      <p:sp>
        <p:nvSpPr>
          <p:cNvPr id="8" name="CuadroTexto 7">
            <a:extLst>
              <a:ext uri="{FF2B5EF4-FFF2-40B4-BE49-F238E27FC236}">
                <a16:creationId xmlns:a16="http://schemas.microsoft.com/office/drawing/2014/main" id="{BB78B586-4135-5035-D120-E81D59D08F90}"/>
              </a:ext>
            </a:extLst>
          </p:cNvPr>
          <p:cNvSpPr txBox="1"/>
          <p:nvPr/>
        </p:nvSpPr>
        <p:spPr>
          <a:xfrm>
            <a:off x="176942" y="1186233"/>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Matriz similitud</a:t>
            </a:r>
            <a:endParaRPr lang="es-ES" dirty="0"/>
          </a:p>
        </p:txBody>
      </p:sp>
    </p:spTree>
    <p:extLst>
      <p:ext uri="{BB962C8B-B14F-4D97-AF65-F5344CB8AC3E}">
        <p14:creationId xmlns:p14="http://schemas.microsoft.com/office/powerpoint/2010/main" val="124607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(K-</a:t>
            </a:r>
            <a:r>
              <a:rPr lang="es-ES" sz="3200" b="1" dirty="0" err="1">
                <a:solidFill>
                  <a:schemeClr val="bg2">
                    <a:lumMod val="10000"/>
                  </a:schemeClr>
                </a:solidFill>
                <a:latin typeface="Cambria"/>
                <a:ea typeface="Cambria"/>
                <a:cs typeface="Arial"/>
              </a:rPr>
              <a:t>means</a:t>
            </a:r>
            <a:r>
              <a:rPr lang="es-ES" sz="3200" b="1" dirty="0">
                <a:solidFill>
                  <a:schemeClr val="bg2">
                    <a:lumMod val="10000"/>
                  </a:schemeClr>
                </a:solidFill>
                <a:latin typeface="Cambria"/>
                <a:ea typeface="Cambria"/>
                <a:cs typeface="Arial"/>
              </a:rPr>
              <a:t>)</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490604" y="66089"/>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882538" y="71372"/>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39776"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-10/15- </a:t>
            </a:r>
            <a:endParaRPr lang="es-ES" sz="800" dirty="0"/>
          </a:p>
        </p:txBody>
      </p:sp>
      <p:grpSp>
        <p:nvGrpSpPr>
          <p:cNvPr id="13" name="Grupo 12">
            <a:extLst>
              <a:ext uri="{FF2B5EF4-FFF2-40B4-BE49-F238E27FC236}">
                <a16:creationId xmlns:a16="http://schemas.microsoft.com/office/drawing/2014/main" id="{14BA15BE-1A10-5135-1741-BC2C2CE7EA05}"/>
              </a:ext>
            </a:extLst>
          </p:cNvPr>
          <p:cNvGrpSpPr/>
          <p:nvPr/>
        </p:nvGrpSpPr>
        <p:grpSpPr>
          <a:xfrm>
            <a:off x="173338" y="1354976"/>
            <a:ext cx="4613514" cy="3008103"/>
            <a:chOff x="173338" y="1354976"/>
            <a:chExt cx="4613514" cy="3008103"/>
          </a:xfrm>
        </p:grpSpPr>
        <p:pic>
          <p:nvPicPr>
            <p:cNvPr id="3" name="Imagen 2" descr="Calendario&#10;&#10;Descripción generada automáticamente">
              <a:extLst>
                <a:ext uri="{FF2B5EF4-FFF2-40B4-BE49-F238E27FC236}">
                  <a16:creationId xmlns:a16="http://schemas.microsoft.com/office/drawing/2014/main" id="{AE1BFFD2-0C02-BF71-430D-10B6BF6A85BB}"/>
                </a:ext>
              </a:extLst>
            </p:cNvPr>
            <p:cNvPicPr>
              <a:picLocks noChangeAspect="1"/>
            </p:cNvPicPr>
            <p:nvPr/>
          </p:nvPicPr>
          <p:blipFill>
            <a:blip r:embed="rId5"/>
            <a:stretch>
              <a:fillRect/>
            </a:stretch>
          </p:blipFill>
          <p:spPr>
            <a:xfrm>
              <a:off x="173338" y="1354976"/>
              <a:ext cx="4613514" cy="2681557"/>
            </a:xfrm>
            <a:prstGeom prst="rect">
              <a:avLst/>
            </a:prstGeom>
          </p:spPr>
        </p:pic>
        <p:pic>
          <p:nvPicPr>
            <p:cNvPr id="8" name="Imagen 7">
              <a:extLst>
                <a:ext uri="{FF2B5EF4-FFF2-40B4-BE49-F238E27FC236}">
                  <a16:creationId xmlns:a16="http://schemas.microsoft.com/office/drawing/2014/main" id="{9D61265B-7BBC-5C26-D29E-7E4BC0544FFF}"/>
                </a:ext>
              </a:extLst>
            </p:cNvPr>
            <p:cNvPicPr>
              <a:picLocks noChangeAspect="1"/>
            </p:cNvPicPr>
            <p:nvPr/>
          </p:nvPicPr>
          <p:blipFill>
            <a:blip r:embed="rId6"/>
            <a:stretch>
              <a:fillRect/>
            </a:stretch>
          </p:blipFill>
          <p:spPr>
            <a:xfrm>
              <a:off x="624696" y="4047765"/>
              <a:ext cx="3581400" cy="171450"/>
            </a:xfrm>
            <a:prstGeom prst="rect">
              <a:avLst/>
            </a:prstGeom>
          </p:spPr>
        </p:pic>
        <p:pic>
          <p:nvPicPr>
            <p:cNvPr id="11" name="Imagen 10">
              <a:extLst>
                <a:ext uri="{FF2B5EF4-FFF2-40B4-BE49-F238E27FC236}">
                  <a16:creationId xmlns:a16="http://schemas.microsoft.com/office/drawing/2014/main" id="{C848D9C0-FD43-0105-E0D9-DE8BE72AFF98}"/>
                </a:ext>
              </a:extLst>
            </p:cNvPr>
            <p:cNvPicPr>
              <a:picLocks noChangeAspect="1"/>
            </p:cNvPicPr>
            <p:nvPr/>
          </p:nvPicPr>
          <p:blipFill>
            <a:blip r:embed="rId7"/>
            <a:stretch>
              <a:fillRect/>
            </a:stretch>
          </p:blipFill>
          <p:spPr>
            <a:xfrm>
              <a:off x="1204374" y="4220204"/>
              <a:ext cx="1990725" cy="142875"/>
            </a:xfrm>
            <a:prstGeom prst="rect">
              <a:avLst/>
            </a:prstGeom>
          </p:spPr>
        </p:pic>
      </p:grpSp>
      <p:pic>
        <p:nvPicPr>
          <p:cNvPr id="15" name="Imagen 14">
            <a:extLst>
              <a:ext uri="{FF2B5EF4-FFF2-40B4-BE49-F238E27FC236}">
                <a16:creationId xmlns:a16="http://schemas.microsoft.com/office/drawing/2014/main" id="{12702602-972F-0D7D-B484-52563EEC6B4E}"/>
              </a:ext>
            </a:extLst>
          </p:cNvPr>
          <p:cNvPicPr>
            <a:picLocks noChangeAspect="1"/>
          </p:cNvPicPr>
          <p:nvPr/>
        </p:nvPicPr>
        <p:blipFill>
          <a:blip r:embed="rId8"/>
          <a:stretch>
            <a:fillRect/>
          </a:stretch>
        </p:blipFill>
        <p:spPr>
          <a:xfrm>
            <a:off x="5363025" y="5614718"/>
            <a:ext cx="3133725" cy="114300"/>
          </a:xfrm>
          <a:prstGeom prst="rect">
            <a:avLst/>
          </a:prstGeom>
        </p:spPr>
      </p:pic>
      <p:grpSp>
        <p:nvGrpSpPr>
          <p:cNvPr id="23" name="Grupo 22">
            <a:extLst>
              <a:ext uri="{FF2B5EF4-FFF2-40B4-BE49-F238E27FC236}">
                <a16:creationId xmlns:a16="http://schemas.microsoft.com/office/drawing/2014/main" id="{AFA1F1E7-E84D-0610-DD69-3057493F3B23}"/>
              </a:ext>
            </a:extLst>
          </p:cNvPr>
          <p:cNvGrpSpPr/>
          <p:nvPr/>
        </p:nvGrpSpPr>
        <p:grpSpPr>
          <a:xfrm>
            <a:off x="5366709" y="3348937"/>
            <a:ext cx="3169488" cy="2546768"/>
            <a:chOff x="5366709" y="3348937"/>
            <a:chExt cx="3169488" cy="2546768"/>
          </a:xfrm>
        </p:grpSpPr>
        <p:pic>
          <p:nvPicPr>
            <p:cNvPr id="19" name="Imagen 18">
              <a:extLst>
                <a:ext uri="{FF2B5EF4-FFF2-40B4-BE49-F238E27FC236}">
                  <a16:creationId xmlns:a16="http://schemas.microsoft.com/office/drawing/2014/main" id="{84D8B3A7-E9B3-228C-B230-BB1C76FE8F02}"/>
                </a:ext>
              </a:extLst>
            </p:cNvPr>
            <p:cNvPicPr>
              <a:picLocks noChangeAspect="1"/>
            </p:cNvPicPr>
            <p:nvPr/>
          </p:nvPicPr>
          <p:blipFill>
            <a:blip r:embed="rId7"/>
            <a:stretch>
              <a:fillRect/>
            </a:stretch>
          </p:blipFill>
          <p:spPr>
            <a:xfrm>
              <a:off x="5928774" y="5752830"/>
              <a:ext cx="1990725" cy="142875"/>
            </a:xfrm>
            <a:prstGeom prst="rect">
              <a:avLst/>
            </a:prstGeom>
          </p:spPr>
        </p:pic>
        <p:pic>
          <p:nvPicPr>
            <p:cNvPr id="21" name="Imagen 20" descr="Imagen que contiene Interfaz de usuario gráfica&#10;&#10;Descripción generada automáticamente">
              <a:extLst>
                <a:ext uri="{FF2B5EF4-FFF2-40B4-BE49-F238E27FC236}">
                  <a16:creationId xmlns:a16="http://schemas.microsoft.com/office/drawing/2014/main" id="{DD92D5EB-4F2D-B88C-8742-046A061382C4}"/>
                </a:ext>
              </a:extLst>
            </p:cNvPr>
            <p:cNvPicPr>
              <a:picLocks noChangeAspect="1"/>
            </p:cNvPicPr>
            <p:nvPr/>
          </p:nvPicPr>
          <p:blipFill>
            <a:blip r:embed="rId9"/>
            <a:stretch>
              <a:fillRect/>
            </a:stretch>
          </p:blipFill>
          <p:spPr>
            <a:xfrm>
              <a:off x="5366709" y="3348937"/>
              <a:ext cx="3169488" cy="2273599"/>
            </a:xfrm>
            <a:prstGeom prst="rect">
              <a:avLst/>
            </a:prstGeom>
          </p:spPr>
        </p:pic>
      </p:grpSp>
    </p:spTree>
    <p:extLst>
      <p:ext uri="{BB962C8B-B14F-4D97-AF65-F5344CB8AC3E}">
        <p14:creationId xmlns:p14="http://schemas.microsoft.com/office/powerpoint/2010/main" val="160654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descr="Imagen que contiene Gráfico&#10;&#10;Descripción generada automáticamente">
            <a:extLst>
              <a:ext uri="{FF2B5EF4-FFF2-40B4-BE49-F238E27FC236}">
                <a16:creationId xmlns:a16="http://schemas.microsoft.com/office/drawing/2014/main" id="{48E2027C-C545-FA96-F8E8-64DBDE57D93B}"/>
              </a:ext>
            </a:extLst>
          </p:cNvPr>
          <p:cNvPicPr>
            <a:picLocks noChangeAspect="1"/>
          </p:cNvPicPr>
          <p:nvPr/>
        </p:nvPicPr>
        <p:blipFill>
          <a:blip r:embed="rId3"/>
          <a:stretch>
            <a:fillRect/>
          </a:stretch>
        </p:blipFill>
        <p:spPr>
          <a:xfrm>
            <a:off x="5082126" y="1600742"/>
            <a:ext cx="3968690" cy="2980783"/>
          </a:xfrm>
          <a:prstGeom prst="rect">
            <a:avLst/>
          </a:prstGeom>
        </p:spPr>
      </p:pic>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Supervisado</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descr="Gráfico, Gráfico de líneas&#10;&#10;Descripción generada automáticamente">
            <a:extLst>
              <a:ext uri="{FF2B5EF4-FFF2-40B4-BE49-F238E27FC236}">
                <a16:creationId xmlns:a16="http://schemas.microsoft.com/office/drawing/2014/main" id="{E78F932A-7328-4412-7E19-1E7420D5BF76}"/>
              </a:ext>
            </a:extLst>
          </p:cNvPr>
          <p:cNvPicPr>
            <a:picLocks noChangeAspect="1"/>
          </p:cNvPicPr>
          <p:nvPr/>
        </p:nvPicPr>
        <p:blipFill>
          <a:blip r:embed="rId6"/>
          <a:stretch>
            <a:fillRect/>
          </a:stretch>
        </p:blipFill>
        <p:spPr>
          <a:xfrm>
            <a:off x="388908" y="1260534"/>
            <a:ext cx="2183922" cy="1864027"/>
          </a:xfrm>
          <a:prstGeom prst="rect">
            <a:avLst/>
          </a:prstGeom>
        </p:spPr>
      </p:pic>
      <p:pic>
        <p:nvPicPr>
          <p:cNvPr id="11" name="Imagen 10">
            <a:extLst>
              <a:ext uri="{FF2B5EF4-FFF2-40B4-BE49-F238E27FC236}">
                <a16:creationId xmlns:a16="http://schemas.microsoft.com/office/drawing/2014/main" id="{8191FAFB-12D9-8572-9EEB-34B01A18029B}"/>
              </a:ext>
            </a:extLst>
          </p:cNvPr>
          <p:cNvPicPr>
            <a:picLocks noChangeAspect="1"/>
          </p:cNvPicPr>
          <p:nvPr/>
        </p:nvPicPr>
        <p:blipFill>
          <a:blip r:embed="rId7"/>
          <a:stretch>
            <a:fillRect/>
          </a:stretch>
        </p:blipFill>
        <p:spPr>
          <a:xfrm>
            <a:off x="5488019" y="1244899"/>
            <a:ext cx="3315059" cy="371296"/>
          </a:xfrm>
          <a:prstGeom prst="rect">
            <a:avLst/>
          </a:prstGeom>
        </p:spPr>
      </p:pic>
      <p:pic>
        <p:nvPicPr>
          <p:cNvPr id="14" name="Imagen 13" descr="Gráfico, Gráfico de líneas&#10;&#10;Descripción generada automáticamente">
            <a:extLst>
              <a:ext uri="{FF2B5EF4-FFF2-40B4-BE49-F238E27FC236}">
                <a16:creationId xmlns:a16="http://schemas.microsoft.com/office/drawing/2014/main" id="{0DD0960F-4960-4517-473A-81EA4A80F3CC}"/>
              </a:ext>
            </a:extLst>
          </p:cNvPr>
          <p:cNvPicPr>
            <a:picLocks noChangeAspect="1"/>
          </p:cNvPicPr>
          <p:nvPr/>
        </p:nvPicPr>
        <p:blipFill>
          <a:blip r:embed="rId8"/>
          <a:stretch>
            <a:fillRect/>
          </a:stretch>
        </p:blipFill>
        <p:spPr>
          <a:xfrm>
            <a:off x="5068557" y="4597609"/>
            <a:ext cx="2284922" cy="1832217"/>
          </a:xfrm>
          <a:prstGeom prst="rect">
            <a:avLst/>
          </a:prstGeom>
        </p:spPr>
      </p:pic>
      <p:pic>
        <p:nvPicPr>
          <p:cNvPr id="20" name="Imagen 19" descr="Gráfico&#10;&#10;Descripción generada automáticamente">
            <a:extLst>
              <a:ext uri="{FF2B5EF4-FFF2-40B4-BE49-F238E27FC236}">
                <a16:creationId xmlns:a16="http://schemas.microsoft.com/office/drawing/2014/main" id="{854784CF-ED91-0566-A5EE-78C44FBFCA0E}"/>
              </a:ext>
            </a:extLst>
          </p:cNvPr>
          <p:cNvPicPr>
            <a:picLocks noChangeAspect="1"/>
          </p:cNvPicPr>
          <p:nvPr/>
        </p:nvPicPr>
        <p:blipFill>
          <a:blip r:embed="rId9"/>
          <a:stretch>
            <a:fillRect/>
          </a:stretch>
        </p:blipFill>
        <p:spPr>
          <a:xfrm>
            <a:off x="481375" y="3469794"/>
            <a:ext cx="3968691" cy="2937657"/>
          </a:xfrm>
          <a:prstGeom prst="rect">
            <a:avLst/>
          </a:prstGeom>
        </p:spPr>
      </p:pic>
      <p:pic>
        <p:nvPicPr>
          <p:cNvPr id="18" name="Imagen 17">
            <a:extLst>
              <a:ext uri="{FF2B5EF4-FFF2-40B4-BE49-F238E27FC236}">
                <a16:creationId xmlns:a16="http://schemas.microsoft.com/office/drawing/2014/main" id="{D5D6062D-9B98-7EFC-C0AB-B8A6C70AC0D8}"/>
              </a:ext>
            </a:extLst>
          </p:cNvPr>
          <p:cNvPicPr>
            <a:picLocks noChangeAspect="1"/>
          </p:cNvPicPr>
          <p:nvPr/>
        </p:nvPicPr>
        <p:blipFill>
          <a:blip r:embed="rId10"/>
          <a:stretch>
            <a:fillRect/>
          </a:stretch>
        </p:blipFill>
        <p:spPr>
          <a:xfrm>
            <a:off x="308484" y="3123661"/>
            <a:ext cx="4328843" cy="337509"/>
          </a:xfrm>
          <a:prstGeom prst="rect">
            <a:avLst/>
          </a:prstGeom>
        </p:spPr>
      </p:pic>
      <p:pic>
        <p:nvPicPr>
          <p:cNvPr id="23" name="Imagen 22">
            <a:extLst>
              <a:ext uri="{FF2B5EF4-FFF2-40B4-BE49-F238E27FC236}">
                <a16:creationId xmlns:a16="http://schemas.microsoft.com/office/drawing/2014/main" id="{EAB01E31-15F8-1C48-E640-445915D175AD}"/>
              </a:ext>
            </a:extLst>
          </p:cNvPr>
          <p:cNvPicPr>
            <a:picLocks noChangeAspect="1"/>
          </p:cNvPicPr>
          <p:nvPr/>
        </p:nvPicPr>
        <p:blipFill>
          <a:blip r:embed="rId11"/>
          <a:stretch>
            <a:fillRect/>
          </a:stretch>
        </p:blipFill>
        <p:spPr>
          <a:xfrm>
            <a:off x="3175779" y="1436029"/>
            <a:ext cx="1009650" cy="219075"/>
          </a:xfrm>
          <a:prstGeom prst="rect">
            <a:avLst/>
          </a:prstGeom>
        </p:spPr>
      </p:pic>
      <p:pic>
        <p:nvPicPr>
          <p:cNvPr id="24" name="Imagen 23">
            <a:extLst>
              <a:ext uri="{FF2B5EF4-FFF2-40B4-BE49-F238E27FC236}">
                <a16:creationId xmlns:a16="http://schemas.microsoft.com/office/drawing/2014/main" id="{5524D13B-9590-FE62-CE72-079D652A8382}"/>
              </a:ext>
            </a:extLst>
          </p:cNvPr>
          <p:cNvPicPr>
            <a:picLocks noChangeAspect="1"/>
          </p:cNvPicPr>
          <p:nvPr/>
        </p:nvPicPr>
        <p:blipFill>
          <a:blip r:embed="rId11"/>
          <a:stretch>
            <a:fillRect/>
          </a:stretch>
        </p:blipFill>
        <p:spPr>
          <a:xfrm>
            <a:off x="7503363" y="4785953"/>
            <a:ext cx="1009650" cy="219075"/>
          </a:xfrm>
          <a:prstGeom prst="rect">
            <a:avLst/>
          </a:prstGeom>
        </p:spPr>
      </p:pic>
      <p:pic>
        <p:nvPicPr>
          <p:cNvPr id="25" name="Imagen 24">
            <a:extLst>
              <a:ext uri="{FF2B5EF4-FFF2-40B4-BE49-F238E27FC236}">
                <a16:creationId xmlns:a16="http://schemas.microsoft.com/office/drawing/2014/main" id="{5218C5E9-7759-A915-BA0D-96C19B1401E8}"/>
              </a:ext>
            </a:extLst>
          </p:cNvPr>
          <p:cNvPicPr>
            <a:picLocks noChangeAspect="1"/>
          </p:cNvPicPr>
          <p:nvPr/>
        </p:nvPicPr>
        <p:blipFill>
          <a:blip r:embed="rId12"/>
          <a:stretch>
            <a:fillRect/>
          </a:stretch>
        </p:blipFill>
        <p:spPr>
          <a:xfrm>
            <a:off x="3447242" y="1709199"/>
            <a:ext cx="466725" cy="219075"/>
          </a:xfrm>
          <a:prstGeom prst="rect">
            <a:avLst/>
          </a:prstGeom>
        </p:spPr>
      </p:pic>
      <p:pic>
        <p:nvPicPr>
          <p:cNvPr id="26" name="Imagen 25">
            <a:extLst>
              <a:ext uri="{FF2B5EF4-FFF2-40B4-BE49-F238E27FC236}">
                <a16:creationId xmlns:a16="http://schemas.microsoft.com/office/drawing/2014/main" id="{AE1F6C82-EAC1-9AD2-3F7E-74ED6B0FC5E3}"/>
              </a:ext>
            </a:extLst>
          </p:cNvPr>
          <p:cNvPicPr>
            <a:picLocks noChangeAspect="1"/>
          </p:cNvPicPr>
          <p:nvPr/>
        </p:nvPicPr>
        <p:blipFill>
          <a:blip r:embed="rId12"/>
          <a:stretch>
            <a:fillRect/>
          </a:stretch>
        </p:blipFill>
        <p:spPr>
          <a:xfrm>
            <a:off x="7774827" y="5001614"/>
            <a:ext cx="466725" cy="219075"/>
          </a:xfrm>
          <a:prstGeom prst="rect">
            <a:avLst/>
          </a:prstGeom>
        </p:spPr>
      </p:pic>
      <p:sp>
        <p:nvSpPr>
          <p:cNvPr id="4" name="CuadroTexto 3">
            <a:extLst>
              <a:ext uri="{FF2B5EF4-FFF2-40B4-BE49-F238E27FC236}">
                <a16:creationId xmlns:a16="http://schemas.microsoft.com/office/drawing/2014/main" id="{C3791D1A-0D0D-AD72-241B-C7ED6A65CFEB}"/>
              </a:ext>
            </a:extLst>
          </p:cNvPr>
          <p:cNvSpPr txBox="1"/>
          <p:nvPr/>
        </p:nvSpPr>
        <p:spPr>
          <a:xfrm>
            <a:off x="2905320" y="2188642"/>
            <a:ext cx="1952445" cy="52322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i="1" dirty="0">
                <a:solidFill>
                  <a:schemeClr val="bg2">
                    <a:lumMod val="10000"/>
                  </a:schemeClr>
                </a:solidFill>
                <a:latin typeface="Cambria"/>
                <a:ea typeface="Cambria"/>
                <a:cs typeface="Arial"/>
              </a:rPr>
              <a:t>0</a:t>
            </a:r>
            <a:r>
              <a:rPr lang="es-ES" sz="1400" i="1" dirty="0">
                <a:solidFill>
                  <a:schemeClr val="bg2">
                    <a:lumMod val="10000"/>
                  </a:schemeClr>
                </a:solidFill>
                <a:latin typeface="Cambria"/>
                <a:ea typeface="Cambria"/>
                <a:cs typeface="Arial"/>
              </a:rPr>
              <a:t>:</a:t>
            </a:r>
            <a:r>
              <a:rPr lang="es-ES" sz="1400" b="1" i="1" dirty="0">
                <a:solidFill>
                  <a:schemeClr val="bg2">
                    <a:lumMod val="25000"/>
                  </a:schemeClr>
                </a:solidFill>
                <a:latin typeface="Cambria"/>
                <a:ea typeface="Cambria"/>
                <a:cs typeface="Arial"/>
              </a:rPr>
              <a:t> Jóvenes adultos</a:t>
            </a:r>
            <a:endParaRPr lang="es-ES" sz="1400" b="1" i="1">
              <a:solidFill>
                <a:schemeClr val="bg2">
                  <a:lumMod val="25000"/>
                </a:schemeClr>
              </a:solidFill>
              <a:latin typeface="Cambria"/>
              <a:ea typeface="Cambria"/>
            </a:endParaRPr>
          </a:p>
          <a:p>
            <a:pPr algn="ctr"/>
            <a:r>
              <a:rPr lang="es-ES" sz="1400" b="1" i="1" dirty="0">
                <a:solidFill>
                  <a:schemeClr val="bg2">
                    <a:lumMod val="10000"/>
                  </a:schemeClr>
                </a:solidFill>
                <a:latin typeface="Cambria"/>
                <a:ea typeface="Cambria"/>
                <a:cs typeface="Arial"/>
              </a:rPr>
              <a:t>1:</a:t>
            </a:r>
            <a:r>
              <a:rPr lang="es-ES" sz="1400" i="1" dirty="0">
                <a:latin typeface="Cambria"/>
                <a:ea typeface="Cambria"/>
                <a:cs typeface="Arial"/>
              </a:rPr>
              <a:t> </a:t>
            </a:r>
            <a:r>
              <a:rPr lang="es-ES" sz="1400" b="1" i="1" dirty="0">
                <a:solidFill>
                  <a:schemeClr val="bg2">
                    <a:lumMod val="25000"/>
                  </a:schemeClr>
                </a:solidFill>
                <a:latin typeface="Cambria"/>
                <a:ea typeface="Cambria"/>
                <a:cs typeface="Arial"/>
              </a:rPr>
              <a:t>Adultos mayores</a:t>
            </a:r>
          </a:p>
        </p:txBody>
      </p:sp>
    </p:spTree>
    <p:extLst>
      <p:ext uri="{BB962C8B-B14F-4D97-AF65-F5344CB8AC3E}">
        <p14:creationId xmlns:p14="http://schemas.microsoft.com/office/powerpoint/2010/main" val="141595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Conclusiones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-12/15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8" y="-514"/>
            <a:ext cx="1509621"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2970A13-4587-AC52-3034-BC79B20E9DA9}"/>
              </a:ext>
            </a:extLst>
          </p:cNvPr>
          <p:cNvSpPr txBox="1"/>
          <p:nvPr/>
        </p:nvSpPr>
        <p:spPr>
          <a:xfrm>
            <a:off x="855043" y="2169546"/>
            <a:ext cx="799093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Calibri"/>
              </a:rPr>
              <a:t>Robustez ante ruido.</a:t>
            </a:r>
          </a:p>
          <a:p>
            <a:pPr marL="285750" indent="-285750">
              <a:buFont typeface="Wingdings"/>
              <a:buChar char="q"/>
            </a:pPr>
            <a:r>
              <a:rPr lang="es-ES" sz="2000" dirty="0">
                <a:solidFill>
                  <a:schemeClr val="tx2">
                    <a:lumMod val="50000"/>
                  </a:schemeClr>
                </a:solidFill>
                <a:latin typeface="Calibri"/>
                <a:cs typeface="Calibri"/>
              </a:rPr>
              <a:t>Obtención dinámica temporal series temporales.</a:t>
            </a:r>
          </a:p>
          <a:p>
            <a:pPr marL="285750" indent="-285750">
              <a:buFont typeface="Wingdings"/>
              <a:buChar char="q"/>
            </a:pPr>
            <a:r>
              <a:rPr lang="es-ES" sz="2000" dirty="0">
                <a:solidFill>
                  <a:schemeClr val="tx2">
                    <a:lumMod val="50000"/>
                  </a:schemeClr>
                </a:solidFill>
                <a:latin typeface="Calibri"/>
                <a:cs typeface="Calibri"/>
              </a:rPr>
              <a:t>No se necesita obtención de características(Temporales/Frecuenciales).</a:t>
            </a:r>
          </a:p>
          <a:p>
            <a:pPr marL="285750" indent="-285750">
              <a:buFont typeface="Wingdings"/>
              <a:buChar char="q"/>
            </a:pPr>
            <a:r>
              <a:rPr lang="es-ES" sz="2000" dirty="0">
                <a:solidFill>
                  <a:schemeClr val="tx2">
                    <a:lumMod val="50000"/>
                  </a:schemeClr>
                </a:solidFill>
                <a:latin typeface="Calibri"/>
                <a:cs typeface="Calibri"/>
              </a:rPr>
              <a:t>Menor capacidad computo</a:t>
            </a:r>
          </a:p>
          <a:p>
            <a:pPr marL="285750" indent="-285750">
              <a:buFont typeface="Wingdings"/>
              <a:buChar char="q"/>
            </a:pPr>
            <a:r>
              <a:rPr lang="es-ES" sz="2000" dirty="0">
                <a:solidFill>
                  <a:schemeClr val="tx2">
                    <a:lumMod val="50000"/>
                  </a:schemeClr>
                </a:solidFill>
                <a:latin typeface="Calibri"/>
                <a:cs typeface="Calibri"/>
              </a:rPr>
              <a:t>Facilidad de implementación</a:t>
            </a:r>
          </a:p>
        </p:txBody>
      </p:sp>
      <p:sp>
        <p:nvSpPr>
          <p:cNvPr id="4" name="CuadroTexto 3">
            <a:extLst>
              <a:ext uri="{FF2B5EF4-FFF2-40B4-BE49-F238E27FC236}">
                <a16:creationId xmlns:a16="http://schemas.microsoft.com/office/drawing/2014/main" id="{D9F2C906-8B94-DF1F-BB8F-4CB94C7C3969}"/>
              </a:ext>
            </a:extLst>
          </p:cNvPr>
          <p:cNvSpPr txBox="1"/>
          <p:nvPr/>
        </p:nvSpPr>
        <p:spPr>
          <a:xfrm>
            <a:off x="855042" y="4786222"/>
            <a:ext cx="7430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Arial"/>
              </a:rPr>
              <a:t>Gran sensibilidad ante valores hiperparámetros.</a:t>
            </a:r>
            <a:endParaRPr lang="es-ES" sz="2000">
              <a:solidFill>
                <a:schemeClr val="tx2">
                  <a:lumMod val="50000"/>
                </a:schemeClr>
              </a:solidFill>
              <a:latin typeface="Calibri"/>
            </a:endParaRPr>
          </a:p>
          <a:p>
            <a:pPr marL="285750" indent="-285750">
              <a:buFont typeface="Wingdings"/>
              <a:buChar char="q"/>
            </a:pPr>
            <a:r>
              <a:rPr lang="es-ES" sz="2000" dirty="0">
                <a:solidFill>
                  <a:schemeClr val="tx2">
                    <a:lumMod val="50000"/>
                  </a:schemeClr>
                </a:solidFill>
                <a:latin typeface="Calibri"/>
                <a:cs typeface="Arial"/>
              </a:rPr>
              <a:t>Dependencia al tipo de dato y a las características de los mismos.</a:t>
            </a:r>
            <a:endParaRPr lang="es-ES" sz="2000">
              <a:solidFill>
                <a:schemeClr val="tx2">
                  <a:lumMod val="50000"/>
                </a:schemeClr>
              </a:solidFill>
              <a:latin typeface="Calibri"/>
            </a:endParaRPr>
          </a:p>
        </p:txBody>
      </p:sp>
      <p:sp>
        <p:nvSpPr>
          <p:cNvPr id="8" name="CuadroTexto 7">
            <a:extLst>
              <a:ext uri="{FF2B5EF4-FFF2-40B4-BE49-F238E27FC236}">
                <a16:creationId xmlns:a16="http://schemas.microsoft.com/office/drawing/2014/main" id="{1AD1EE83-995C-C076-0071-CD30435923A9}"/>
              </a:ext>
            </a:extLst>
          </p:cNvPr>
          <p:cNvSpPr txBox="1"/>
          <p:nvPr/>
        </p:nvSpPr>
        <p:spPr>
          <a:xfrm>
            <a:off x="400717" y="170987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Beneficios</a:t>
            </a:r>
          </a:p>
        </p:txBody>
      </p:sp>
      <p:sp>
        <p:nvSpPr>
          <p:cNvPr id="11" name="CuadroTexto 10">
            <a:extLst>
              <a:ext uri="{FF2B5EF4-FFF2-40B4-BE49-F238E27FC236}">
                <a16:creationId xmlns:a16="http://schemas.microsoft.com/office/drawing/2014/main" id="{3322D0C4-0DE2-6CD3-F6D9-CEE4756AB96B}"/>
              </a:ext>
            </a:extLst>
          </p:cNvPr>
          <p:cNvSpPr txBox="1"/>
          <p:nvPr/>
        </p:nvSpPr>
        <p:spPr>
          <a:xfrm>
            <a:off x="429471" y="4384066"/>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Desventajas</a:t>
            </a:r>
            <a:endParaRPr lang="es-ES" sz="2400" b="1" i="1" u="sng" dirty="0">
              <a:solidFill>
                <a:schemeClr val="bg2">
                  <a:lumMod val="10000"/>
                </a:schemeClr>
              </a:solidFill>
              <a:latin typeface="Calibri"/>
            </a:endParaRPr>
          </a:p>
        </p:txBody>
      </p:sp>
    </p:spTree>
    <p:extLst>
      <p:ext uri="{BB962C8B-B14F-4D97-AF65-F5344CB8AC3E}">
        <p14:creationId xmlns:p14="http://schemas.microsoft.com/office/powerpoint/2010/main" val="398612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a:t>
            </a:r>
            <a:r>
              <a:rPr lang="es-ES" sz="3200" b="1" dirty="0">
                <a:solidFill>
                  <a:schemeClr val="tx2">
                    <a:lumMod val="50000"/>
                  </a:schemeClr>
                </a:solidFill>
                <a:latin typeface="Cambria"/>
                <a:ea typeface="Cambria"/>
                <a:cs typeface="Arial"/>
              </a:rPr>
              <a:t>RC-ESN</a:t>
            </a:r>
            <a:r>
              <a:rPr lang="es-ES" sz="3200" b="1" dirty="0">
                <a:solidFill>
                  <a:schemeClr val="bg2">
                    <a:lumMod val="10000"/>
                  </a:schemeClr>
                </a:solidFill>
                <a:latin typeface="Cambria"/>
                <a:ea typeface="Cambria"/>
                <a:cs typeface="Arial"/>
              </a:rPr>
              <a:t> </a:t>
            </a:r>
            <a:r>
              <a:rPr lang="es-ES" sz="3200" b="1" dirty="0">
                <a:solidFill>
                  <a:schemeClr val="accent1">
                    <a:lumMod val="50000"/>
                  </a:schemeClr>
                </a:solidFill>
                <a:latin typeface="Cambria"/>
                <a:ea typeface="Cambria"/>
                <a:cs typeface="Arial"/>
              </a:rPr>
              <a:t>y</a:t>
            </a:r>
            <a:r>
              <a:rPr lang="es-ES" sz="3200" b="1" dirty="0">
                <a:solidFill>
                  <a:schemeClr val="bg2">
                    <a:lumMod val="10000"/>
                  </a:schemeClr>
                </a:solidFill>
                <a:latin typeface="Cambria"/>
                <a:ea typeface="Cambria"/>
                <a:cs typeface="Arial"/>
              </a:rPr>
              <a:t> </a:t>
            </a:r>
            <a:r>
              <a:rPr lang="es-ES" sz="3200" b="1" dirty="0">
                <a:solidFill>
                  <a:schemeClr val="accent2">
                    <a:lumMod val="50000"/>
                  </a:schemeClr>
                </a:solidFill>
                <a:latin typeface="Cambria"/>
                <a:ea typeface="Cambria"/>
                <a:cs typeface="Arial"/>
              </a:rPr>
              <a:t>EEG</a:t>
            </a:r>
            <a:endParaRPr lang="en-US" sz="3200" b="1" dirty="0">
              <a:solidFill>
                <a:schemeClr val="accent2">
                  <a:lumMod val="5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-13/15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descr="Cómo evitar que el cerebro envejezca demasiado rápido? - BBC News Mundo">
            <a:extLst>
              <a:ext uri="{FF2B5EF4-FFF2-40B4-BE49-F238E27FC236}">
                <a16:creationId xmlns:a16="http://schemas.microsoft.com/office/drawing/2014/main" id="{A30C8B76-F015-DD72-1C79-40B1372F8AEF}"/>
              </a:ext>
            </a:extLst>
          </p:cNvPr>
          <p:cNvPicPr>
            <a:picLocks noChangeAspect="1"/>
          </p:cNvPicPr>
          <p:nvPr/>
        </p:nvPicPr>
        <p:blipFill>
          <a:blip r:embed="rId5"/>
          <a:stretch>
            <a:fillRect/>
          </a:stretch>
        </p:blipFill>
        <p:spPr>
          <a:xfrm>
            <a:off x="449472" y="1857555"/>
            <a:ext cx="3543660" cy="2395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uadroTexto 2">
            <a:extLst>
              <a:ext uri="{FF2B5EF4-FFF2-40B4-BE49-F238E27FC236}">
                <a16:creationId xmlns:a16="http://schemas.microsoft.com/office/drawing/2014/main" id="{70968314-3C88-4873-2B02-9CC807426992}"/>
              </a:ext>
            </a:extLst>
          </p:cNvPr>
          <p:cNvSpPr txBox="1"/>
          <p:nvPr/>
        </p:nvSpPr>
        <p:spPr>
          <a:xfrm>
            <a:off x="443303" y="4640121"/>
            <a:ext cx="85228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Arial"/>
                <a:cs typeface="Arial"/>
              </a:rPr>
              <a:t>Perspectivas futuras y desarrollo del </a:t>
            </a:r>
            <a:r>
              <a:rPr lang="es-ES" sz="2000" err="1">
                <a:solidFill>
                  <a:schemeClr val="tx2">
                    <a:lumMod val="50000"/>
                  </a:schemeClr>
                </a:solidFill>
                <a:latin typeface="Arial"/>
                <a:cs typeface="Arial"/>
              </a:rPr>
              <a:t>framework</a:t>
            </a:r>
            <a:endParaRPr lang="es-ES" sz="200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Implicaciones clínicas y potencial terapéutico</a:t>
            </a:r>
          </a:p>
          <a:p>
            <a:pPr marL="285750" indent="-285750">
              <a:buFont typeface="Wingdings"/>
              <a:buChar char="q"/>
            </a:pPr>
            <a:r>
              <a:rPr lang="es-ES" sz="2000" dirty="0">
                <a:solidFill>
                  <a:schemeClr val="tx2">
                    <a:lumMod val="50000"/>
                  </a:schemeClr>
                </a:solidFill>
                <a:latin typeface="Arial"/>
                <a:cs typeface="Arial"/>
              </a:rPr>
              <a:t>Consideraciones sobre la variabilidad y reproducibilidad del </a:t>
            </a:r>
            <a:r>
              <a:rPr lang="es-ES" sz="2000" dirty="0">
                <a:solidFill>
                  <a:schemeClr val="tx2">
                    <a:lumMod val="50000"/>
                  </a:schemeClr>
                </a:solidFill>
                <a:latin typeface="Calibri"/>
                <a:cs typeface="Calibri"/>
              </a:rPr>
              <a:t>modelo</a:t>
            </a:r>
          </a:p>
        </p:txBody>
      </p:sp>
      <p:sp>
        <p:nvSpPr>
          <p:cNvPr id="4" name="CuadroTexto 3">
            <a:extLst>
              <a:ext uri="{FF2B5EF4-FFF2-40B4-BE49-F238E27FC236}">
                <a16:creationId xmlns:a16="http://schemas.microsoft.com/office/drawing/2014/main" id="{EFE1A8E7-480A-2AAD-442B-A21630EC32A9}"/>
              </a:ext>
            </a:extLst>
          </p:cNvPr>
          <p:cNvSpPr txBox="1"/>
          <p:nvPr/>
        </p:nvSpPr>
        <p:spPr>
          <a:xfrm>
            <a:off x="3991155" y="1935193"/>
            <a:ext cx="498606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err="1">
                <a:solidFill>
                  <a:schemeClr val="tx2">
                    <a:lumMod val="50000"/>
                  </a:schemeClr>
                </a:solidFill>
                <a:latin typeface="Arial"/>
                <a:cs typeface="Arial"/>
              </a:rPr>
              <a:t>Desafíos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en</a:t>
            </a:r>
            <a:r>
              <a:rPr lang="en-US" sz="2000" dirty="0">
                <a:solidFill>
                  <a:schemeClr val="tx2">
                    <a:lumMod val="50000"/>
                  </a:schemeClr>
                </a:solidFill>
                <a:latin typeface="Arial"/>
                <a:cs typeface="Arial"/>
              </a:rPr>
              <a:t> la </a:t>
            </a:r>
            <a:r>
              <a:rPr lang="en-US" sz="2000" dirty="0" err="1">
                <a:solidFill>
                  <a:schemeClr val="tx2">
                    <a:lumMod val="50000"/>
                  </a:schemeClr>
                </a:solidFill>
                <a:latin typeface="Arial"/>
                <a:cs typeface="Arial"/>
              </a:rPr>
              <a:t>integración</a:t>
            </a:r>
            <a:r>
              <a:rPr lang="en-US" sz="2000" dirty="0">
                <a:solidFill>
                  <a:schemeClr val="tx2">
                    <a:lumMod val="50000"/>
                  </a:schemeClr>
                </a:solidFill>
                <a:latin typeface="Arial"/>
                <a:cs typeface="Arial"/>
              </a:rPr>
              <a:t> de </a:t>
            </a:r>
            <a:r>
              <a:rPr lang="en-US" sz="2000" dirty="0" err="1">
                <a:solidFill>
                  <a:schemeClr val="tx2">
                    <a:lumMod val="50000"/>
                  </a:schemeClr>
                </a:solidFill>
                <a:latin typeface="Arial"/>
                <a:cs typeface="Arial"/>
              </a:rPr>
              <a:t>datos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multidimensionales</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Caracterización de la actividad cerebral según la edad</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Impacto del envejecimiento en la funcionalidad cognitiva</a:t>
            </a:r>
            <a:endParaRPr lang="en-US" sz="2000" dirty="0">
              <a:solidFill>
                <a:schemeClr val="tx2">
                  <a:lumMod val="50000"/>
                </a:schemeClr>
              </a:solidFill>
              <a:latin typeface="Calibri"/>
              <a:ea typeface="Calibri"/>
              <a:cs typeface="Calibri"/>
            </a:endParaRPr>
          </a:p>
        </p:txBody>
      </p:sp>
    </p:spTree>
    <p:extLst>
      <p:ext uri="{BB962C8B-B14F-4D97-AF65-F5344CB8AC3E}">
        <p14:creationId xmlns:p14="http://schemas.microsoft.com/office/powerpoint/2010/main" val="188669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C25D65-F2EB-0DE8-849E-E19E6F10D2A7}"/>
              </a:ext>
            </a:extLst>
          </p:cNvPr>
          <p:cNvSpPr txBox="1"/>
          <p:nvPr/>
        </p:nvSpPr>
        <p:spPr>
          <a:xfrm>
            <a:off x="417871" y="1476693"/>
            <a:ext cx="87241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dirty="0">
                <a:solidFill>
                  <a:schemeClr val="tx2">
                    <a:lumMod val="50000"/>
                  </a:schemeClr>
                </a:solidFill>
                <a:latin typeface="Arial"/>
                <a:cs typeface="Arial"/>
              </a:rPr>
              <a:t>Estudio extensivo basado en los resultados y teorías de neurociencia sobre la distinción entre jóvenes adultos y mayores</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Búsqueda automática de hiperparámetros óptimos del </a:t>
            </a:r>
            <a:r>
              <a:rPr lang="es-ES" err="1">
                <a:solidFill>
                  <a:schemeClr val="tx2">
                    <a:lumMod val="50000"/>
                  </a:schemeClr>
                </a:solidFill>
                <a:latin typeface="Arial"/>
                <a:cs typeface="Arial"/>
              </a:rPr>
              <a:t>Reservoir</a:t>
            </a:r>
            <a:r>
              <a:rPr lang="es-ES" dirty="0">
                <a:solidFill>
                  <a:schemeClr val="tx2">
                    <a:lumMod val="50000"/>
                  </a:schemeClr>
                </a:solidFill>
                <a:latin typeface="Arial"/>
                <a:cs typeface="Arial"/>
              </a:rPr>
              <a:t> Computing ESN</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Importancia de hiperparámetros en la resolución del problema neurocientífico</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Pruebas con la implementación de </a:t>
            </a:r>
            <a:r>
              <a:rPr lang="es-ES" dirty="0" err="1">
                <a:solidFill>
                  <a:schemeClr val="tx2">
                    <a:lumMod val="50000"/>
                  </a:schemeClr>
                </a:solidFill>
                <a:latin typeface="Arial"/>
                <a:cs typeface="Arial"/>
              </a:rPr>
              <a:t>DeepMyRC</a:t>
            </a:r>
            <a:r>
              <a:rPr lang="es-ES" dirty="0">
                <a:solidFill>
                  <a:schemeClr val="tx2">
                    <a:lumMod val="50000"/>
                  </a:schemeClr>
                </a:solidFill>
                <a:latin typeface="Arial"/>
                <a:cs typeface="Arial"/>
              </a:rPr>
              <a:t> para la resolución de este problema u otros similares</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Técnicas de extracción características del estado interno del RC-ESN como entrada al </a:t>
            </a:r>
            <a:r>
              <a:rPr lang="es-ES" dirty="0" err="1">
                <a:solidFill>
                  <a:schemeClr val="tx2">
                    <a:lumMod val="50000"/>
                  </a:schemeClr>
                </a:solidFill>
                <a:latin typeface="Arial"/>
                <a:cs typeface="Arial"/>
              </a:rPr>
              <a:t>readout</a:t>
            </a:r>
            <a:r>
              <a:rPr lang="es-ES" dirty="0">
                <a:solidFill>
                  <a:schemeClr val="tx2">
                    <a:lumMod val="50000"/>
                  </a:schemeClr>
                </a:solidFill>
                <a:latin typeface="Arial"/>
                <a:cs typeface="Arial"/>
              </a:rPr>
              <a:t>.</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Utilización de la implementación del API del RC para la resolución de otro tipo de problemas asociados al procesado de señales EEG</a:t>
            </a:r>
          </a:p>
          <a:p>
            <a:endParaRPr lang="es-ES" dirty="0">
              <a:latin typeface="Arial"/>
              <a:cs typeface="Arial"/>
            </a:endParaRPr>
          </a:p>
        </p:txBody>
      </p:sp>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Trabajo </a:t>
            </a:r>
            <a:r>
              <a:rPr lang="es-ES" sz="3200" b="1" dirty="0">
                <a:solidFill>
                  <a:schemeClr val="tx2">
                    <a:lumMod val="50000"/>
                  </a:schemeClr>
                </a:solidFill>
                <a:latin typeface="Cambria"/>
                <a:ea typeface="Cambria"/>
                <a:cs typeface="Arial"/>
              </a:rPr>
              <a:t>futuro</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-14/15-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2974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Bibliografía</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1357355-BBCF-5A33-8197-6F19EDDD1B2F}"/>
              </a:ext>
            </a:extLst>
          </p:cNvPr>
          <p:cNvSpPr txBox="1"/>
          <p:nvPr/>
        </p:nvSpPr>
        <p:spPr>
          <a:xfrm>
            <a:off x="669986" y="4176539"/>
            <a:ext cx="8190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Arial"/>
              </a:rPr>
              <a:t>[7] Claudio Gallicchio, Alessio Micheli, Luca </a:t>
            </a:r>
            <a:r>
              <a:rPr lang="en-US" sz="1200" dirty="0" err="1">
                <a:latin typeface="Calibri"/>
                <a:cs typeface="Arial"/>
              </a:rPr>
              <a:t>Pedrelli,Design</a:t>
            </a:r>
            <a:r>
              <a:rPr lang="en-US" sz="1200" dirty="0">
                <a:latin typeface="Calibri"/>
                <a:cs typeface="Arial"/>
              </a:rPr>
              <a:t> of deep echo state </a:t>
            </a:r>
            <a:r>
              <a:rPr lang="en-US" sz="1200" dirty="0" err="1">
                <a:latin typeface="Calibri"/>
                <a:cs typeface="Arial"/>
              </a:rPr>
              <a:t>networks,Neural</a:t>
            </a:r>
            <a:r>
              <a:rPr lang="en-US" sz="1200" dirty="0">
                <a:latin typeface="Calibri"/>
                <a:cs typeface="Arial"/>
              </a:rPr>
              <a:t> </a:t>
            </a:r>
            <a:r>
              <a:rPr lang="en-US" sz="1200" dirty="0" err="1">
                <a:latin typeface="Calibri"/>
                <a:cs typeface="Arial"/>
              </a:rPr>
              <a:t>Networks,Volume</a:t>
            </a:r>
            <a:r>
              <a:rPr lang="en-US" sz="1200" dirty="0">
                <a:latin typeface="Calibri"/>
                <a:cs typeface="Arial"/>
              </a:rPr>
              <a:t> 108, 2018,Pages 33-47, ISSN 0893-6080, https://doi.org/10.1016/j.neunet.2018.08.002.(https://www.sciencedirect.com/science/article/pii/S0893608018302223)</a:t>
            </a:r>
            <a:endParaRPr lang="es-ES" sz="1200" dirty="0">
              <a:latin typeface="Calibri"/>
              <a:cs typeface="Arial"/>
            </a:endParaRPr>
          </a:p>
        </p:txBody>
      </p:sp>
      <p:sp>
        <p:nvSpPr>
          <p:cNvPr id="4" name="CuadroTexto 3">
            <a:extLst>
              <a:ext uri="{FF2B5EF4-FFF2-40B4-BE49-F238E27FC236}">
                <a16:creationId xmlns:a16="http://schemas.microsoft.com/office/drawing/2014/main" id="{241C2EB2-7DC7-16DD-C3E6-0B62196B953F}"/>
              </a:ext>
            </a:extLst>
          </p:cNvPr>
          <p:cNvSpPr txBox="1"/>
          <p:nvPr/>
        </p:nvSpPr>
        <p:spPr>
          <a:xfrm>
            <a:off x="655608" y="4825042"/>
            <a:ext cx="81936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Arial"/>
              </a:rPr>
              <a:t>[8] Claudio Gallicchio, Alessio Micheli, Luca </a:t>
            </a:r>
            <a:r>
              <a:rPr lang="en-US" sz="1200" dirty="0" err="1">
                <a:latin typeface="Calibri"/>
                <a:ea typeface="Calibri"/>
                <a:cs typeface="Arial"/>
              </a:rPr>
              <a:t>Pedrelli</a:t>
            </a:r>
            <a:r>
              <a:rPr lang="en-US" sz="1200" dirty="0">
                <a:latin typeface="Calibri"/>
                <a:ea typeface="Calibri"/>
                <a:cs typeface="Arial"/>
              </a:rPr>
              <a:t>, Deep reservoir computing: A critical experimental analysis, Neurocomputing, Volume 268, 2017, Pages 87-99, ISSN 0925-2312, https://doi.org/10.1016/j.neucom.2016.12.089.</a:t>
            </a:r>
            <a:endParaRPr lang="es-ES" sz="1200">
              <a:latin typeface="Calibri"/>
              <a:ea typeface="Calibri"/>
            </a:endParaRPr>
          </a:p>
          <a:p>
            <a:r>
              <a:rPr lang="en-US" sz="1200" dirty="0">
                <a:latin typeface="Calibri"/>
                <a:ea typeface="Calibri"/>
                <a:cs typeface="Arial"/>
              </a:rPr>
              <a:t>(https://www.sciencedirect.com/science/article/pii/S0925231217307567)</a:t>
            </a:r>
          </a:p>
        </p:txBody>
      </p:sp>
      <p:sp>
        <p:nvSpPr>
          <p:cNvPr id="8" name="CuadroTexto 7">
            <a:extLst>
              <a:ext uri="{FF2B5EF4-FFF2-40B4-BE49-F238E27FC236}">
                <a16:creationId xmlns:a16="http://schemas.microsoft.com/office/drawing/2014/main" id="{0E53D36A-D91E-3361-2E3F-7F1CA090E51E}"/>
              </a:ext>
            </a:extLst>
          </p:cNvPr>
          <p:cNvSpPr txBox="1"/>
          <p:nvPr/>
        </p:nvSpPr>
        <p:spPr>
          <a:xfrm>
            <a:off x="669985" y="1705154"/>
            <a:ext cx="8192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[2] G. Tanaka, T. Yamane, J.-B. H ́</a:t>
            </a:r>
            <a:r>
              <a:rPr lang="en-US" sz="1200" dirty="0" err="1">
                <a:latin typeface="Calibri"/>
                <a:cs typeface="Arial"/>
              </a:rPr>
              <a:t>eroux</a:t>
            </a:r>
            <a:r>
              <a:rPr lang="en-US" sz="1200" dirty="0">
                <a:latin typeface="Calibri"/>
                <a:cs typeface="Arial"/>
              </a:rPr>
              <a:t>, R. Nakane, N. Kanazawa, S. Takeda, and A. Hirose, “Recent advances in physical reservoir computing: A review,” Neural Networks, vol. 115, pp. 100–123, 201</a:t>
            </a:r>
          </a:p>
        </p:txBody>
      </p:sp>
      <p:sp>
        <p:nvSpPr>
          <p:cNvPr id="11" name="CuadroTexto 10">
            <a:extLst>
              <a:ext uri="{FF2B5EF4-FFF2-40B4-BE49-F238E27FC236}">
                <a16:creationId xmlns:a16="http://schemas.microsoft.com/office/drawing/2014/main" id="{D6E634EF-1D67-AB8B-6535-82B1FCC8CBE4}"/>
              </a:ext>
            </a:extLst>
          </p:cNvPr>
          <p:cNvSpPr txBox="1"/>
          <p:nvPr/>
        </p:nvSpPr>
        <p:spPr>
          <a:xfrm>
            <a:off x="655608" y="1302589"/>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[1] H. Jaeger, “The” echo state” approach to </a:t>
            </a:r>
            <a:r>
              <a:rPr lang="en-US" sz="1200" dirty="0" err="1">
                <a:latin typeface="Calibri"/>
                <a:cs typeface="Arial"/>
              </a:rPr>
              <a:t>analysing</a:t>
            </a:r>
            <a:r>
              <a:rPr lang="en-US" sz="1200" dirty="0">
                <a:latin typeface="Calibri"/>
                <a:cs typeface="Arial"/>
              </a:rPr>
              <a:t> and training recurrent neural networks-with an erratum note’,” Bonn, Germany: German</a:t>
            </a:r>
            <a:r>
              <a:rPr lang="es-ES" sz="1200" dirty="0">
                <a:latin typeface="Calibri"/>
                <a:cs typeface="Arial"/>
              </a:rPr>
              <a:t>​ </a:t>
            </a:r>
            <a:r>
              <a:rPr lang="en-US" sz="1200" dirty="0">
                <a:latin typeface="Calibri"/>
                <a:cs typeface="Arial"/>
              </a:rPr>
              <a:t>National Research Center for Information Technology GMD Technical</a:t>
            </a:r>
            <a:r>
              <a:rPr lang="es-ES" sz="1200" dirty="0">
                <a:latin typeface="Calibri"/>
                <a:cs typeface="Arial"/>
              </a:rPr>
              <a:t>​ </a:t>
            </a:r>
            <a:r>
              <a:rPr lang="en-US" sz="1200" dirty="0">
                <a:latin typeface="Calibri"/>
                <a:cs typeface="Arial"/>
              </a:rPr>
              <a:t>Report, vol. 148, 01 2001</a:t>
            </a:r>
            <a:endParaRPr lang="es-ES" sz="1200" dirty="0">
              <a:latin typeface="Calibri"/>
              <a:cs typeface="Arial"/>
            </a:endParaRPr>
          </a:p>
        </p:txBody>
      </p:sp>
      <p:sp>
        <p:nvSpPr>
          <p:cNvPr id="12" name="CuadroTexto 11">
            <a:extLst>
              <a:ext uri="{FF2B5EF4-FFF2-40B4-BE49-F238E27FC236}">
                <a16:creationId xmlns:a16="http://schemas.microsoft.com/office/drawing/2014/main" id="{0103C9F5-3A6D-C8A3-D8AF-F20ECBD73C63}"/>
              </a:ext>
            </a:extLst>
          </p:cNvPr>
          <p:cNvSpPr txBox="1"/>
          <p:nvPr/>
        </p:nvSpPr>
        <p:spPr>
          <a:xfrm>
            <a:off x="655608" y="2481533"/>
            <a:ext cx="8019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[4] L. Lin, C. Jin, Z. Fu, B. Zhang, G. Bin, and S. Wu, “</a:t>
            </a:r>
            <a:r>
              <a:rPr lang="en-US" sz="1200" dirty="0" err="1">
                <a:latin typeface="Calibri"/>
                <a:cs typeface="Arial"/>
              </a:rPr>
              <a:t>Predictinghealthy</a:t>
            </a:r>
            <a:r>
              <a:rPr lang="en-US" sz="1200" dirty="0">
                <a:latin typeface="Calibri"/>
                <a:cs typeface="Arial"/>
              </a:rPr>
              <a:t> older adult’s brain age based on structural connectivity networks using artificial neural networks,” Computer Methods and Programs in Biomedicine, vol. 125, 12 2015</a:t>
            </a:r>
          </a:p>
        </p:txBody>
      </p:sp>
      <p:sp>
        <p:nvSpPr>
          <p:cNvPr id="14" name="CuadroTexto 13">
            <a:extLst>
              <a:ext uri="{FF2B5EF4-FFF2-40B4-BE49-F238E27FC236}">
                <a16:creationId xmlns:a16="http://schemas.microsoft.com/office/drawing/2014/main" id="{944CFC7C-E17B-04C4-8E7E-93B04B0DDC6E}"/>
              </a:ext>
            </a:extLst>
          </p:cNvPr>
          <p:cNvSpPr txBox="1"/>
          <p:nvPr/>
        </p:nvSpPr>
        <p:spPr>
          <a:xfrm>
            <a:off x="655608" y="2078965"/>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[3] M. </a:t>
            </a:r>
            <a:r>
              <a:rPr lang="en-US" sz="1200" dirty="0" err="1">
                <a:latin typeface="Calibri"/>
                <a:cs typeface="Arial"/>
              </a:rPr>
              <a:t>Lukoˇseviˇcius</a:t>
            </a:r>
            <a:r>
              <a:rPr lang="en-US" sz="1200" dirty="0">
                <a:latin typeface="Calibri"/>
                <a:cs typeface="Arial"/>
              </a:rPr>
              <a:t> and H. Jaeger, “Reservoir computing approaches to</a:t>
            </a:r>
            <a:r>
              <a:rPr lang="es-ES" sz="1200" dirty="0">
                <a:latin typeface="Calibri"/>
                <a:cs typeface="Arial"/>
              </a:rPr>
              <a:t>​ </a:t>
            </a:r>
            <a:r>
              <a:rPr lang="en-US" sz="1200" dirty="0">
                <a:latin typeface="Calibri"/>
                <a:cs typeface="Arial"/>
              </a:rPr>
              <a:t>recurrent neural network training,” Computer science review, vol. 3, no. 3,</a:t>
            </a:r>
            <a:r>
              <a:rPr lang="es-ES" sz="1200" dirty="0">
                <a:latin typeface="Calibri"/>
                <a:cs typeface="Arial"/>
              </a:rPr>
              <a:t>​ </a:t>
            </a:r>
            <a:r>
              <a:rPr lang="en-US" sz="1200" dirty="0">
                <a:latin typeface="Calibri"/>
                <a:cs typeface="Arial"/>
              </a:rPr>
              <a:t>pp. 127–149, 2009.</a:t>
            </a:r>
            <a:endParaRPr lang="es-ES" sz="1200" dirty="0">
              <a:latin typeface="Calibri"/>
              <a:cs typeface="Arial"/>
            </a:endParaRPr>
          </a:p>
        </p:txBody>
      </p:sp>
      <p:sp>
        <p:nvSpPr>
          <p:cNvPr id="15" name="CuadroTexto 14">
            <a:extLst>
              <a:ext uri="{FF2B5EF4-FFF2-40B4-BE49-F238E27FC236}">
                <a16:creationId xmlns:a16="http://schemas.microsoft.com/office/drawing/2014/main" id="{C95B3187-EAC1-276B-674D-E095E0117913}"/>
              </a:ext>
            </a:extLst>
          </p:cNvPr>
          <p:cNvSpPr txBox="1"/>
          <p:nvPr/>
        </p:nvSpPr>
        <p:spPr>
          <a:xfrm>
            <a:off x="655608" y="3717985"/>
            <a:ext cx="8192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[6] C. L. Webber Jr and J. P. </a:t>
            </a:r>
            <a:r>
              <a:rPr lang="en-US" sz="1200" dirty="0" err="1">
                <a:latin typeface="Calibri"/>
                <a:cs typeface="Arial"/>
              </a:rPr>
              <a:t>Zbilut</a:t>
            </a:r>
            <a:r>
              <a:rPr lang="en-US" sz="1200" dirty="0">
                <a:latin typeface="Calibri"/>
                <a:cs typeface="Arial"/>
              </a:rPr>
              <a:t> “Recurrence quantification analysis of nonlinear dynamical systems,” Tutorials in contemporary </a:t>
            </a:r>
            <a:r>
              <a:rPr lang="en-US" sz="1200" dirty="0" err="1">
                <a:latin typeface="Calibri"/>
                <a:cs typeface="Arial"/>
              </a:rPr>
              <a:t>nonlinearmethods</a:t>
            </a:r>
            <a:r>
              <a:rPr lang="en-US" sz="1200" dirty="0">
                <a:latin typeface="Calibri"/>
                <a:cs typeface="Arial"/>
              </a:rPr>
              <a:t> for the behavioral sciences, vol. 94, no. 2005, pp. 26–94, 200</a:t>
            </a:r>
            <a:endParaRPr lang="en-US" dirty="0"/>
          </a:p>
        </p:txBody>
      </p:sp>
      <p:sp>
        <p:nvSpPr>
          <p:cNvPr id="16" name="CuadroTexto 15">
            <a:extLst>
              <a:ext uri="{FF2B5EF4-FFF2-40B4-BE49-F238E27FC236}">
                <a16:creationId xmlns:a16="http://schemas.microsoft.com/office/drawing/2014/main" id="{B64CE3AF-FE95-3CD0-C300-22006B7ED2EA}"/>
              </a:ext>
            </a:extLst>
          </p:cNvPr>
          <p:cNvSpPr txBox="1"/>
          <p:nvPr/>
        </p:nvSpPr>
        <p:spPr>
          <a:xfrm>
            <a:off x="655608" y="2927230"/>
            <a:ext cx="8192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[5] A. B. Arrieta, S. Gil-Lopez, I. L. </a:t>
            </a:r>
            <a:r>
              <a:rPr lang="en-US" sz="1200" dirty="0" err="1">
                <a:latin typeface="Calibri"/>
                <a:cs typeface="Arial"/>
              </a:rPr>
              <a:t>na</a:t>
            </a:r>
            <a:r>
              <a:rPr lang="en-US" sz="1200" dirty="0">
                <a:latin typeface="Calibri"/>
                <a:cs typeface="Arial"/>
              </a:rPr>
              <a:t>, M. N. Bilbao, and J. D. Ser,</a:t>
            </a:r>
            <a:r>
              <a:rPr lang="es-ES" sz="1200" dirty="0">
                <a:latin typeface="Calibri"/>
                <a:cs typeface="Arial"/>
              </a:rPr>
              <a:t>​ </a:t>
            </a:r>
            <a:r>
              <a:rPr lang="en-US" sz="1200" dirty="0">
                <a:latin typeface="Calibri"/>
                <a:cs typeface="Arial"/>
              </a:rPr>
              <a:t>“On the post-hoc explainability of deep echo state networks for time</a:t>
            </a:r>
            <a:r>
              <a:rPr lang="es-ES" sz="1200" dirty="0">
                <a:latin typeface="Calibri"/>
                <a:cs typeface="Arial"/>
              </a:rPr>
              <a:t>​</a:t>
            </a:r>
            <a:r>
              <a:rPr lang="en-US" sz="1200" dirty="0">
                <a:latin typeface="Calibri"/>
                <a:cs typeface="Arial"/>
              </a:rPr>
              <a:t>series forecasting, image and video classification,” in Proceedings of</a:t>
            </a:r>
            <a:r>
              <a:rPr lang="es-ES" sz="1200" dirty="0">
                <a:latin typeface="Calibri"/>
                <a:cs typeface="Arial"/>
              </a:rPr>
              <a:t>​ </a:t>
            </a:r>
            <a:r>
              <a:rPr lang="en-US" sz="1200" dirty="0">
                <a:latin typeface="Calibri"/>
                <a:cs typeface="Arial"/>
              </a:rPr>
              <a:t>the International Conference on Deep Learning Applications. Lo</a:t>
            </a:r>
            <a:r>
              <a:rPr lang="es-ES" sz="1200" dirty="0">
                <a:latin typeface="Calibri"/>
                <a:cs typeface="Arial"/>
              </a:rPr>
              <a:t>​</a:t>
            </a:r>
            <a:r>
              <a:rPr lang="en-US" sz="1200" dirty="0">
                <a:latin typeface="Calibri"/>
                <a:cs typeface="Arial"/>
              </a:rPr>
              <a:t>cation, Country: TECNALIA, Basque Research and Technology Alliance (BRTA), University of the Basque Country (UPV/EHU), 2024</a:t>
            </a:r>
            <a:endParaRPr lang="es-ES" sz="1200" dirty="0">
              <a:latin typeface="Calibri"/>
              <a:cs typeface="Arial"/>
            </a:endParaRPr>
          </a:p>
        </p:txBody>
      </p:sp>
    </p:spTree>
    <p:extLst>
      <p:ext uri="{BB962C8B-B14F-4D97-AF65-F5344CB8AC3E}">
        <p14:creationId xmlns:p14="http://schemas.microsoft.com/office/powerpoint/2010/main" val="35047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9301" y="670183"/>
            <a:ext cx="9119796"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Tabla de contenidos</a:t>
            </a:r>
            <a:endParaRPr lang="es-ES" sz="3200" b="1">
              <a:solidFill>
                <a:schemeClr val="bg2">
                  <a:lumMod val="10000"/>
                </a:schemeClr>
              </a:solidFill>
              <a:latin typeface="Arial"/>
              <a:ea typeface="Cambria"/>
              <a:cs typeface="Arial"/>
            </a:endParaRP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128366" y="1708978"/>
            <a:ext cx="1617737" cy="1905283"/>
          </a:xfrm>
          <a:prstGeom prst="rect">
            <a:avLst/>
          </a:prstGeom>
          <a:noFill/>
          <a:ln w="9525">
            <a:noFill/>
            <a:miter lim="800000"/>
            <a:headEnd/>
            <a:tailEnd/>
          </a:ln>
        </p:spPr>
      </p:pic>
      <p:sp>
        <p:nvSpPr>
          <p:cNvPr id="3" name="Rectángulo 2"/>
          <p:cNvSpPr/>
          <p:nvPr/>
        </p:nvSpPr>
        <p:spPr>
          <a:xfrm>
            <a:off x="3693415" y="2831205"/>
            <a:ext cx="5544616" cy="2246769"/>
          </a:xfrm>
          <a:prstGeom prst="rect">
            <a:avLst/>
          </a:prstGeom>
          <a:noFill/>
          <a:ln w="9525">
            <a:noFill/>
            <a:miter lim="800000"/>
            <a:headEnd/>
            <a:tailEnd/>
          </a:ln>
        </p:spPr>
        <p:txBody>
          <a:bodyPr wrap="square" lIns="91440" tIns="45720" rIns="91440" bIns="45720" anchor="t">
            <a:spAutoFit/>
          </a:bodyPr>
          <a:lstStyle/>
          <a:p>
            <a:pPr marL="457200" indent="-457200" algn="just">
              <a:buFont typeface="+mj-lt"/>
              <a:buAutoNum type="arabicPeriod"/>
            </a:pPr>
            <a:r>
              <a:rPr lang="es-CO" sz="2800" b="1" i="1" dirty="0">
                <a:solidFill>
                  <a:schemeClr val="bg2">
                    <a:lumMod val="25000"/>
                  </a:schemeClr>
                </a:solidFill>
                <a:latin typeface="+mn-lt"/>
                <a:ea typeface="Calibri"/>
                <a:cs typeface="Times New Roman"/>
              </a:rPr>
              <a:t>Introducción</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Señales EEG </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err="1">
                <a:solidFill>
                  <a:schemeClr val="bg2">
                    <a:lumMod val="25000"/>
                  </a:schemeClr>
                </a:solidFill>
                <a:latin typeface="+mn-lt"/>
                <a:ea typeface="Calibri"/>
                <a:cs typeface="Times New Roman"/>
              </a:rPr>
              <a:t>MyRC</a:t>
            </a:r>
            <a:r>
              <a:rPr lang="es-CO" sz="2800" b="1" i="1" dirty="0">
                <a:solidFill>
                  <a:schemeClr val="bg2">
                    <a:lumMod val="25000"/>
                  </a:schemeClr>
                </a:solidFill>
                <a:latin typeface="+mn-lt"/>
                <a:ea typeface="Calibri"/>
                <a:cs typeface="Times New Roman"/>
              </a:rPr>
              <a:t> (ESN)</a:t>
            </a: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Resultados</a:t>
            </a:r>
          </a:p>
          <a:p>
            <a:pPr marL="457200" indent="-457200" algn="just">
              <a:buAutoNum type="arabicPeriod"/>
            </a:pPr>
            <a:r>
              <a:rPr lang="es-CO" sz="2800" b="1" i="1" dirty="0">
                <a:solidFill>
                  <a:schemeClr val="bg2">
                    <a:lumMod val="25000"/>
                  </a:schemeClr>
                </a:solidFill>
                <a:latin typeface="+mn-lt"/>
                <a:ea typeface="Calibri"/>
                <a:cs typeface="Times New Roman"/>
              </a:rPr>
              <a:t>Conclusiones y Discusión</a:t>
            </a:r>
            <a:endParaRPr lang="es-CO" sz="2800" b="1" i="1" dirty="0">
              <a:solidFill>
                <a:schemeClr val="bg2">
                  <a:lumMod val="25000"/>
                </a:schemeClr>
              </a:solidFill>
              <a:latin typeface="+mn-lt"/>
              <a:ea typeface="Calibri" panose="020F0502020204030204" pitchFamily="34" charset="0"/>
              <a:cs typeface="Times New Roman" panose="02020603050405020304" pitchFamily="18" charset="0"/>
            </a:endParaRP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4FA0C0B-6601-3007-6411-0C36034B3B9F}"/>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-1/15- </a:t>
            </a:r>
            <a:endParaRPr lang="es-ES" sz="800" dirty="0"/>
          </a:p>
        </p:txBody>
      </p: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s-ES" sz="800" b="1" i="1" dirty="0">
                <a:cs typeface="Arial" charset="0"/>
              </a:rPr>
              <a:t>Yolanda Vives Gilabert (</a:t>
            </a:r>
            <a:r>
              <a:rPr lang="es-ES" b="1" i="1" dirty="0">
                <a:solidFill>
                  <a:srgbClr val="000000"/>
                </a:solidFill>
                <a:effectLst/>
                <a:latin typeface="Arial" panose="020B0604020202020204" pitchFamily="34" charset="0"/>
              </a:rPr>
              <a:t>Yolanda.Vives@uv.es</a:t>
            </a:r>
            <a:r>
              <a:rPr lang="es-ES" sz="800" b="1" i="1" dirty="0">
                <a:cs typeface="Arial" charset="0"/>
              </a:rPr>
              <a:t>)</a:t>
            </a:r>
            <a:endParaRPr lang="en-US" sz="800" b="1" i="1" dirty="0">
              <a:cs typeface="Arial" charset="0"/>
            </a:endParaRPr>
          </a:p>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p>
        </p:txBody>
      </p:sp>
      <p:pic>
        <p:nvPicPr>
          <p:cNvPr id="12" name="Imagen 11" descr="Researchers study EEG patterns in dying man to understand brain activity at  the end of life">
            <a:extLst>
              <a:ext uri="{FF2B5EF4-FFF2-40B4-BE49-F238E27FC236}">
                <a16:creationId xmlns:a16="http://schemas.microsoft.com/office/drawing/2014/main" id="{12971CC0-4674-4169-63F7-6BEEE0721560}"/>
              </a:ext>
            </a:extLst>
          </p:cNvPr>
          <p:cNvPicPr>
            <a:picLocks noChangeAspect="1"/>
          </p:cNvPicPr>
          <p:nvPr/>
        </p:nvPicPr>
        <p:blipFill>
          <a:blip r:embed="rId5"/>
          <a:stretch>
            <a:fillRect/>
          </a:stretch>
        </p:blipFill>
        <p:spPr>
          <a:xfrm>
            <a:off x="429972" y="1709197"/>
            <a:ext cx="2849412" cy="2260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 </a:t>
            </a:r>
            <a:r>
              <a:rPr lang="es-ES" sz="3200" b="1" dirty="0">
                <a:solidFill>
                  <a:schemeClr val="tx2">
                    <a:lumMod val="50000"/>
                  </a:schemeClr>
                </a:solidFill>
                <a:latin typeface="Arial"/>
                <a:ea typeface="Cambria"/>
                <a:cs typeface="Arial"/>
              </a:rPr>
              <a:t>Estado del a</a:t>
            </a:r>
            <a:r>
              <a:rPr lang="es-ES" sz="3200" b="1" dirty="0">
                <a:solidFill>
                  <a:schemeClr val="accent1">
                    <a:lumMod val="50000"/>
                  </a:schemeClr>
                </a:solidFill>
                <a:latin typeface="Arial"/>
                <a:ea typeface="Cambria"/>
                <a:cs typeface="Arial"/>
              </a:rPr>
              <a:t>rte </a:t>
            </a:r>
          </a:p>
        </p:txBody>
      </p:sp>
      <p:cxnSp>
        <p:nvCxnSpPr>
          <p:cNvPr id="5" name="Conector recto 4"/>
          <p:cNvCxnSpPr/>
          <p:nvPr/>
        </p:nvCxnSpPr>
        <p:spPr>
          <a:xfrm>
            <a:off x="35738" y="6410204"/>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-2/15-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3" name="Imagen 2" descr="Gráfico, Histograma&#10;&#10;Descripción generada automáticamente">
            <a:extLst>
              <a:ext uri="{FF2B5EF4-FFF2-40B4-BE49-F238E27FC236}">
                <a16:creationId xmlns:a16="http://schemas.microsoft.com/office/drawing/2014/main" id="{9101881F-DD94-5878-7955-CE4B99EF9FFE}"/>
              </a:ext>
            </a:extLst>
          </p:cNvPr>
          <p:cNvPicPr>
            <a:picLocks noChangeAspect="1"/>
          </p:cNvPicPr>
          <p:nvPr/>
        </p:nvPicPr>
        <p:blipFill>
          <a:blip r:embed="rId4"/>
          <a:stretch>
            <a:fillRect/>
          </a:stretch>
        </p:blipFill>
        <p:spPr>
          <a:xfrm>
            <a:off x="362669" y="1556259"/>
            <a:ext cx="4076700" cy="1876425"/>
          </a:xfrm>
          <a:prstGeom prst="rect">
            <a:avLst/>
          </a:prstGeom>
        </p:spPr>
      </p:pic>
      <p:pic>
        <p:nvPicPr>
          <p:cNvPr id="11" name="Imagen 10" descr="Gráfico, Histograma&#10;&#10;Descripción generada automáticamente">
            <a:extLst>
              <a:ext uri="{FF2B5EF4-FFF2-40B4-BE49-F238E27FC236}">
                <a16:creationId xmlns:a16="http://schemas.microsoft.com/office/drawing/2014/main" id="{450805A5-1CCA-77BE-ED6C-11EF042C774F}"/>
              </a:ext>
            </a:extLst>
          </p:cNvPr>
          <p:cNvPicPr>
            <a:picLocks noChangeAspect="1"/>
          </p:cNvPicPr>
          <p:nvPr/>
        </p:nvPicPr>
        <p:blipFill>
          <a:blip r:embed="rId5"/>
          <a:stretch>
            <a:fillRect/>
          </a:stretch>
        </p:blipFill>
        <p:spPr>
          <a:xfrm>
            <a:off x="376237" y="4032040"/>
            <a:ext cx="3690128" cy="2000070"/>
          </a:xfrm>
          <a:prstGeom prst="rect">
            <a:avLst/>
          </a:prstGeom>
        </p:spPr>
      </p:pic>
      <p:pic>
        <p:nvPicPr>
          <p:cNvPr id="12" name="Imagen 11" descr="Interfaz de usuario gráfica, Texto, Aplicación&#10;&#10;Descripción generada automáticamente">
            <a:extLst>
              <a:ext uri="{FF2B5EF4-FFF2-40B4-BE49-F238E27FC236}">
                <a16:creationId xmlns:a16="http://schemas.microsoft.com/office/drawing/2014/main" id="{A0904611-618B-7F5E-6BDF-D11FE5558831}"/>
              </a:ext>
            </a:extLst>
          </p:cNvPr>
          <p:cNvPicPr>
            <a:picLocks noChangeAspect="1"/>
          </p:cNvPicPr>
          <p:nvPr/>
        </p:nvPicPr>
        <p:blipFill>
          <a:blip r:embed="rId6"/>
          <a:stretch>
            <a:fillRect/>
          </a:stretch>
        </p:blipFill>
        <p:spPr>
          <a:xfrm>
            <a:off x="5158417" y="1470624"/>
            <a:ext cx="3600450" cy="2076450"/>
          </a:xfrm>
          <a:prstGeom prst="rect">
            <a:avLst/>
          </a:prstGeom>
        </p:spPr>
      </p:pic>
      <p:pic>
        <p:nvPicPr>
          <p:cNvPr id="14" name="Imagen 13" descr="Gráfico, Gráfico circular&#10;&#10;Descripción generada automáticamente">
            <a:extLst>
              <a:ext uri="{FF2B5EF4-FFF2-40B4-BE49-F238E27FC236}">
                <a16:creationId xmlns:a16="http://schemas.microsoft.com/office/drawing/2014/main" id="{6A19AD68-A43E-2150-6C09-1BDA2A3C9884}"/>
              </a:ext>
            </a:extLst>
          </p:cNvPr>
          <p:cNvPicPr>
            <a:picLocks noChangeAspect="1"/>
          </p:cNvPicPr>
          <p:nvPr/>
        </p:nvPicPr>
        <p:blipFill>
          <a:blip r:embed="rId7"/>
          <a:stretch>
            <a:fillRect/>
          </a:stretch>
        </p:blipFill>
        <p:spPr>
          <a:xfrm>
            <a:off x="4447726" y="4048664"/>
            <a:ext cx="4676775" cy="1981200"/>
          </a:xfrm>
          <a:prstGeom prst="rect">
            <a:avLst/>
          </a:prstGeom>
        </p:spPr>
      </p:pic>
      <p:sp>
        <p:nvSpPr>
          <p:cNvPr id="15" name="CuadroTexto 14">
            <a:extLst>
              <a:ext uri="{FF2B5EF4-FFF2-40B4-BE49-F238E27FC236}">
                <a16:creationId xmlns:a16="http://schemas.microsoft.com/office/drawing/2014/main" id="{575A3461-2E13-EC34-BA5D-FA89A8D4FCEF}"/>
              </a:ext>
            </a:extLst>
          </p:cNvPr>
          <p:cNvSpPr txBox="1"/>
          <p:nvPr/>
        </p:nvSpPr>
        <p:spPr>
          <a:xfrm>
            <a:off x="165969" y="3436945"/>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Tendencia temporal en investigaciones sobre el procesamiento y uso del EEG.</a:t>
            </a:r>
            <a:endParaRPr lang="es-ES" sz="1000" b="1" i="1">
              <a:solidFill>
                <a:schemeClr val="bg2">
                  <a:lumMod val="10000"/>
                </a:schemeClr>
              </a:solidFill>
              <a:latin typeface="Cambria"/>
              <a:ea typeface="Cambria"/>
            </a:endParaRPr>
          </a:p>
        </p:txBody>
      </p:sp>
      <p:sp>
        <p:nvSpPr>
          <p:cNvPr id="4" name="CuadroTexto 3">
            <a:extLst>
              <a:ext uri="{FF2B5EF4-FFF2-40B4-BE49-F238E27FC236}">
                <a16:creationId xmlns:a16="http://schemas.microsoft.com/office/drawing/2014/main" id="{F3EB81B2-197C-35EF-0043-75BC01E075AC}"/>
              </a:ext>
            </a:extLst>
          </p:cNvPr>
          <p:cNvSpPr txBox="1"/>
          <p:nvPr/>
        </p:nvSpPr>
        <p:spPr>
          <a:xfrm>
            <a:off x="-121579" y="6053624"/>
            <a:ext cx="484229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Investigaciones última </a:t>
            </a:r>
            <a:r>
              <a:rPr lang="es-ES" sz="1000" b="1" i="1">
                <a:solidFill>
                  <a:schemeClr val="bg2">
                    <a:lumMod val="10000"/>
                  </a:schemeClr>
                </a:solidFill>
                <a:latin typeface="Cambria"/>
                <a:ea typeface="Cambria"/>
                <a:cs typeface="Arial"/>
              </a:rPr>
              <a:t>década</a:t>
            </a:r>
            <a:r>
              <a:rPr lang="es-ES" sz="1000" b="1" i="1" dirty="0">
                <a:solidFill>
                  <a:schemeClr val="bg2">
                    <a:lumMod val="10000"/>
                  </a:schemeClr>
                </a:solidFill>
                <a:latin typeface="Cambria"/>
                <a:ea typeface="Cambria"/>
                <a:cs typeface="Arial"/>
              </a:rPr>
              <a:t> sobre el procesamiento EEG con RC-ESN</a:t>
            </a:r>
            <a:endParaRPr lang="es-ES" sz="1000" b="1" i="1" dirty="0">
              <a:solidFill>
                <a:schemeClr val="bg2">
                  <a:lumMod val="10000"/>
                </a:schemeClr>
              </a:solidFill>
              <a:latin typeface="Cambria"/>
              <a:ea typeface="Cambria"/>
            </a:endParaRPr>
          </a:p>
        </p:txBody>
      </p:sp>
      <p:sp>
        <p:nvSpPr>
          <p:cNvPr id="7" name="CuadroTexto 6">
            <a:extLst>
              <a:ext uri="{FF2B5EF4-FFF2-40B4-BE49-F238E27FC236}">
                <a16:creationId xmlns:a16="http://schemas.microsoft.com/office/drawing/2014/main" id="{395CBDF6-8FC3-53F5-77B7-43F320420D71}"/>
              </a:ext>
            </a:extLst>
          </p:cNvPr>
          <p:cNvSpPr txBox="1"/>
          <p:nvPr/>
        </p:nvSpPr>
        <p:spPr>
          <a:xfrm>
            <a:off x="4450421" y="6039247"/>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Dominio de la investigación</a:t>
            </a:r>
            <a:endParaRPr lang="es-ES" sz="1000" b="1" i="1">
              <a:solidFill>
                <a:schemeClr val="bg2">
                  <a:lumMod val="10000"/>
                </a:schemeClr>
              </a:solidFill>
              <a:latin typeface="Cambria"/>
              <a:ea typeface="Cambria"/>
            </a:endParaRPr>
          </a:p>
        </p:txBody>
      </p:sp>
      <p:sp>
        <p:nvSpPr>
          <p:cNvPr id="8" name="CuadroTexto 7">
            <a:extLst>
              <a:ext uri="{FF2B5EF4-FFF2-40B4-BE49-F238E27FC236}">
                <a16:creationId xmlns:a16="http://schemas.microsoft.com/office/drawing/2014/main" id="{E284A102-262F-6CF9-AD43-279E2DEBDAB1}"/>
              </a:ext>
            </a:extLst>
          </p:cNvPr>
          <p:cNvSpPr txBox="1"/>
          <p:nvPr/>
        </p:nvSpPr>
        <p:spPr>
          <a:xfrm>
            <a:off x="4536685" y="3451321"/>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Área de conocimiento</a:t>
            </a:r>
            <a:endParaRPr lang="es-ES" sz="1000" b="1" i="1">
              <a:solidFill>
                <a:schemeClr val="bg2">
                  <a:lumMod val="10000"/>
                </a:schemeClr>
              </a:solidFill>
              <a:latin typeface="Cambria"/>
              <a:ea typeface="Cambria"/>
            </a:endParaRPr>
          </a:p>
        </p:txBody>
      </p:sp>
    </p:spTree>
    <p:extLst>
      <p:ext uri="{BB962C8B-B14F-4D97-AF65-F5344CB8AC3E}">
        <p14:creationId xmlns:p14="http://schemas.microsoft.com/office/powerpoint/2010/main" val="425550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agrama&#10;&#10;Descripción generada automáticamente">
            <a:extLst>
              <a:ext uri="{FF2B5EF4-FFF2-40B4-BE49-F238E27FC236}">
                <a16:creationId xmlns:a16="http://schemas.microsoft.com/office/drawing/2014/main" id="{FD2DA0AB-1A87-8FFA-B088-53A153FEC991}"/>
              </a:ext>
            </a:extLst>
          </p:cNvPr>
          <p:cNvPicPr>
            <a:picLocks noChangeAspect="1"/>
          </p:cNvPicPr>
          <p:nvPr/>
        </p:nvPicPr>
        <p:blipFill>
          <a:blip r:embed="rId3"/>
          <a:stretch>
            <a:fillRect/>
          </a:stretch>
        </p:blipFill>
        <p:spPr>
          <a:xfrm>
            <a:off x="142246" y="1244540"/>
            <a:ext cx="4086225" cy="4857750"/>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a:t>
            </a:r>
            <a:r>
              <a:rPr lang="es-ES" sz="3200" b="1" dirty="0">
                <a:solidFill>
                  <a:schemeClr val="bg2">
                    <a:lumMod val="25000"/>
                  </a:schemeClr>
                </a:solidFill>
                <a:latin typeface="Arial"/>
                <a:ea typeface="Cambria"/>
                <a:cs typeface="Arial"/>
              </a:rPr>
              <a:t>: </a:t>
            </a:r>
            <a:r>
              <a:rPr lang="es-ES" sz="3200" b="1" dirty="0">
                <a:solidFill>
                  <a:schemeClr val="tx2">
                    <a:lumMod val="50000"/>
                  </a:schemeClr>
                </a:solidFill>
                <a:latin typeface="Arial"/>
                <a:ea typeface="Cambria"/>
                <a:cs typeface="Arial"/>
              </a:rPr>
              <a:t>EEG </a:t>
            </a:r>
            <a:r>
              <a:rPr lang="es-ES" sz="3200" b="1" dirty="0">
                <a:solidFill>
                  <a:schemeClr val="bg2">
                    <a:lumMod val="25000"/>
                  </a:schemeClr>
                </a:solidFill>
                <a:latin typeface="Arial"/>
                <a:ea typeface="Cambria"/>
                <a:cs typeface="Arial"/>
              </a:rPr>
              <a:t>- </a:t>
            </a:r>
            <a:r>
              <a:rPr lang="es-ES" sz="3200" b="1" dirty="0">
                <a:solidFill>
                  <a:schemeClr val="accent2">
                    <a:lumMod val="50000"/>
                  </a:schemeClr>
                </a:solidFill>
                <a:latin typeface="Arial"/>
                <a:ea typeface="Cambria"/>
                <a:cs typeface="Arial"/>
              </a:rPr>
              <a:t>RC </a:t>
            </a:r>
            <a:r>
              <a:rPr lang="es-ES" sz="3200" b="1" dirty="0">
                <a:solidFill>
                  <a:schemeClr val="accent3">
                    <a:lumMod val="50000"/>
                  </a:schemeClr>
                </a:solidFill>
                <a:latin typeface="Arial"/>
                <a:ea typeface="Cambria"/>
                <a:cs typeface="Arial"/>
              </a:rPr>
              <a:t>ESN</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-3/15-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s-ES"/>
          </a:p>
        </p:txBody>
      </p:sp>
      <p:grpSp>
        <p:nvGrpSpPr>
          <p:cNvPr id="9" name="Grupo 8">
            <a:extLst>
              <a:ext uri="{FF2B5EF4-FFF2-40B4-BE49-F238E27FC236}">
                <a16:creationId xmlns:a16="http://schemas.microsoft.com/office/drawing/2014/main" id="{A0E4CE25-F853-D78C-37D0-67C24DF48F17}"/>
              </a:ext>
            </a:extLst>
          </p:cNvPr>
          <p:cNvGrpSpPr/>
          <p:nvPr/>
        </p:nvGrpSpPr>
        <p:grpSpPr>
          <a:xfrm>
            <a:off x="3522454" y="1892014"/>
            <a:ext cx="5621544" cy="2872695"/>
            <a:chOff x="4226945" y="2165184"/>
            <a:chExt cx="4715773" cy="2527638"/>
          </a:xfrm>
        </p:grpSpPr>
        <p:pic>
          <p:nvPicPr>
            <p:cNvPr id="4" name="Imagen 3" descr="EEG brain function">
              <a:extLst>
                <a:ext uri="{FF2B5EF4-FFF2-40B4-BE49-F238E27FC236}">
                  <a16:creationId xmlns:a16="http://schemas.microsoft.com/office/drawing/2014/main" id="{757CD4EF-210A-6E65-6620-529875A56188}"/>
                </a:ext>
              </a:extLst>
            </p:cNvPr>
            <p:cNvPicPr>
              <a:picLocks noChangeAspect="1"/>
            </p:cNvPicPr>
            <p:nvPr/>
          </p:nvPicPr>
          <p:blipFill>
            <a:blip r:embed="rId5"/>
            <a:stretch>
              <a:fillRect/>
            </a:stretch>
          </p:blipFill>
          <p:spPr>
            <a:xfrm>
              <a:off x="5305383" y="2445709"/>
              <a:ext cx="616377" cy="343316"/>
            </a:xfrm>
            <a:prstGeom prst="rect">
              <a:avLst/>
            </a:prstGeom>
          </p:spPr>
        </p:pic>
        <p:pic>
          <p:nvPicPr>
            <p:cNvPr id="3" name="Imagen 2" descr="Interfaz de usuario gráfica, Diagrama&#10;&#10;Descripción generada automáticamente">
              <a:extLst>
                <a:ext uri="{FF2B5EF4-FFF2-40B4-BE49-F238E27FC236}">
                  <a16:creationId xmlns:a16="http://schemas.microsoft.com/office/drawing/2014/main" id="{2B71B240-4290-E1B2-6FA4-E1194E06137C}"/>
                </a:ext>
              </a:extLst>
            </p:cNvPr>
            <p:cNvPicPr>
              <a:picLocks noChangeAspect="1"/>
            </p:cNvPicPr>
            <p:nvPr/>
          </p:nvPicPr>
          <p:blipFill>
            <a:blip r:embed="rId6"/>
            <a:stretch>
              <a:fillRect/>
            </a:stretch>
          </p:blipFill>
          <p:spPr>
            <a:xfrm>
              <a:off x="4226945" y="2165184"/>
              <a:ext cx="4715773" cy="2527638"/>
            </a:xfrm>
            <a:prstGeom prst="rect">
              <a:avLst/>
            </a:prstGeom>
          </p:spPr>
        </p:pic>
      </p:grpSp>
      <p:pic>
        <p:nvPicPr>
          <p:cNvPr id="11" name="Imagen 10">
            <a:extLst>
              <a:ext uri="{FF2B5EF4-FFF2-40B4-BE49-F238E27FC236}">
                <a16:creationId xmlns:a16="http://schemas.microsoft.com/office/drawing/2014/main" id="{A840A5C7-FA6B-E38C-37C5-45A3595D1640}"/>
              </a:ext>
            </a:extLst>
          </p:cNvPr>
          <p:cNvPicPr>
            <a:picLocks noChangeAspect="1"/>
          </p:cNvPicPr>
          <p:nvPr/>
        </p:nvPicPr>
        <p:blipFill>
          <a:blip r:embed="rId7"/>
          <a:stretch>
            <a:fillRect/>
          </a:stretch>
        </p:blipFill>
        <p:spPr>
          <a:xfrm>
            <a:off x="252413" y="6094203"/>
            <a:ext cx="4067175" cy="190500"/>
          </a:xfrm>
          <a:prstGeom prst="rect">
            <a:avLst/>
          </a:prstGeom>
        </p:spPr>
      </p:pic>
      <p:sp>
        <p:nvSpPr>
          <p:cNvPr id="12" name="CuadroTexto 11">
            <a:extLst>
              <a:ext uri="{FF2B5EF4-FFF2-40B4-BE49-F238E27FC236}">
                <a16:creationId xmlns:a16="http://schemas.microsoft.com/office/drawing/2014/main" id="{4A17FFFB-8311-3262-5724-DF1DD19F9C62}"/>
              </a:ext>
            </a:extLst>
          </p:cNvPr>
          <p:cNvSpPr txBox="1"/>
          <p:nvPr/>
        </p:nvSpPr>
        <p:spPr>
          <a:xfrm>
            <a:off x="4547029" y="1533838"/>
            <a:ext cx="39221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i="1" dirty="0">
                <a:solidFill>
                  <a:schemeClr val="bg2">
                    <a:lumMod val="10000"/>
                  </a:schemeClr>
                </a:solidFill>
                <a:latin typeface="Cambria"/>
                <a:ea typeface="Cambria"/>
                <a:cs typeface="Arial"/>
              </a:rPr>
              <a:t>Ámbito del </a:t>
            </a:r>
            <a:r>
              <a:rPr lang="es-ES" b="1" i="1" err="1">
                <a:solidFill>
                  <a:schemeClr val="bg2">
                    <a:lumMod val="10000"/>
                  </a:schemeClr>
                </a:solidFill>
                <a:latin typeface="Cambria"/>
                <a:ea typeface="Cambria"/>
                <a:cs typeface="Arial"/>
              </a:rPr>
              <a:t>framework</a:t>
            </a:r>
            <a:r>
              <a:rPr lang="es-ES" b="1" i="1" dirty="0">
                <a:solidFill>
                  <a:schemeClr val="bg2">
                    <a:lumMod val="10000"/>
                  </a:schemeClr>
                </a:solidFill>
                <a:latin typeface="Cambria"/>
                <a:ea typeface="Cambria"/>
                <a:cs typeface="Arial"/>
              </a:rPr>
              <a:t> desarrollado</a:t>
            </a:r>
            <a:endParaRPr lang="es-ES" b="1" i="1">
              <a:solidFill>
                <a:schemeClr val="bg2">
                  <a:lumMod val="10000"/>
                </a:schemeClr>
              </a:solidFill>
              <a:latin typeface="Cambria"/>
              <a:ea typeface="Cambria"/>
            </a:endParaRPr>
          </a:p>
        </p:txBody>
      </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a:t>
            </a:r>
            <a:r>
              <a:rPr lang="es-ES" sz="3200" b="1" dirty="0">
                <a:solidFill>
                  <a:schemeClr val="bg2">
                    <a:lumMod val="10000"/>
                  </a:schemeClr>
                </a:solidFill>
                <a:latin typeface="Arial"/>
                <a:ea typeface="Cambria"/>
                <a:cs typeface="Arial"/>
              </a:rPr>
              <a:t> s</a:t>
            </a:r>
            <a:r>
              <a:rPr lang="es-ES" sz="3200" b="1" dirty="0">
                <a:solidFill>
                  <a:schemeClr val="accent1">
                    <a:lumMod val="50000"/>
                  </a:schemeClr>
                </a:solidFill>
                <a:latin typeface="Arial"/>
                <a:ea typeface="Cambria"/>
                <a:cs typeface="Arial"/>
              </a:rPr>
              <a:t>intéticos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Diagrama 2">
            <a:extLst>
              <a:ext uri="{FF2B5EF4-FFF2-40B4-BE49-F238E27FC236}">
                <a16:creationId xmlns:a16="http://schemas.microsoft.com/office/drawing/2014/main" id="{283C3DDB-6F84-1394-1CBD-B1B194E07603}"/>
              </a:ext>
            </a:extLst>
          </p:cNvPr>
          <p:cNvGraphicFramePr/>
          <p:nvPr>
            <p:extLst>
              <p:ext uri="{D42A27DB-BD31-4B8C-83A1-F6EECF244321}">
                <p14:modId xmlns:p14="http://schemas.microsoft.com/office/powerpoint/2010/main" val="3953912055"/>
              </p:ext>
            </p:extLst>
          </p:nvPr>
        </p:nvGraphicFramePr>
        <p:xfrm>
          <a:off x="2580238" y="2007321"/>
          <a:ext cx="4311713" cy="2605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8" name="Imagen 317" descr="Lo mejor en la categoría «Eeg» de imágenes, fotos de stock e ilustraciones  libres de regalías | Shutterstock">
            <a:extLst>
              <a:ext uri="{FF2B5EF4-FFF2-40B4-BE49-F238E27FC236}">
                <a16:creationId xmlns:a16="http://schemas.microsoft.com/office/drawing/2014/main" id="{62FDA3BC-5696-CC85-3370-EB83234E0576}"/>
              </a:ext>
            </a:extLst>
          </p:cNvPr>
          <p:cNvPicPr>
            <a:picLocks noChangeAspect="1"/>
          </p:cNvPicPr>
          <p:nvPr/>
        </p:nvPicPr>
        <p:blipFill>
          <a:blip r:embed="rId10"/>
          <a:stretch>
            <a:fillRect/>
          </a:stretch>
        </p:blipFill>
        <p:spPr>
          <a:xfrm>
            <a:off x="301594" y="2791200"/>
            <a:ext cx="1985539" cy="1162994"/>
          </a:xfrm>
          <a:prstGeom prst="rect">
            <a:avLst/>
          </a:prstGeom>
        </p:spPr>
      </p:pic>
      <p:pic>
        <p:nvPicPr>
          <p:cNvPr id="349" name="Imagen 348" descr="EEG cuantitativo y BrainMap • Neurofeedback Luxemburgo">
            <a:extLst>
              <a:ext uri="{FF2B5EF4-FFF2-40B4-BE49-F238E27FC236}">
                <a16:creationId xmlns:a16="http://schemas.microsoft.com/office/drawing/2014/main" id="{7CA2B5C4-42EF-DE6F-DC12-B02BD7606218}"/>
              </a:ext>
            </a:extLst>
          </p:cNvPr>
          <p:cNvPicPr>
            <a:picLocks noChangeAspect="1"/>
          </p:cNvPicPr>
          <p:nvPr/>
        </p:nvPicPr>
        <p:blipFill>
          <a:blip r:embed="rId11"/>
          <a:stretch>
            <a:fillRect/>
          </a:stretch>
        </p:blipFill>
        <p:spPr>
          <a:xfrm>
            <a:off x="7202927" y="2535157"/>
            <a:ext cx="1550878" cy="1051523"/>
          </a:xfrm>
          <a:prstGeom prst="rect">
            <a:avLst/>
          </a:prstGeom>
        </p:spPr>
      </p:pic>
      <p:pic>
        <p:nvPicPr>
          <p:cNvPr id="350" name="Imagen 349" descr="EEG cuantitativo y BrainMap • Neurofeedback Luxemburgo">
            <a:extLst>
              <a:ext uri="{FF2B5EF4-FFF2-40B4-BE49-F238E27FC236}">
                <a16:creationId xmlns:a16="http://schemas.microsoft.com/office/drawing/2014/main" id="{1B9BB303-D39B-2AC2-F8FE-82CB9C290D1E}"/>
              </a:ext>
            </a:extLst>
          </p:cNvPr>
          <p:cNvPicPr>
            <a:picLocks noChangeAspect="1"/>
          </p:cNvPicPr>
          <p:nvPr/>
        </p:nvPicPr>
        <p:blipFill>
          <a:blip r:embed="rId11"/>
          <a:stretch>
            <a:fillRect/>
          </a:stretch>
        </p:blipFill>
        <p:spPr>
          <a:xfrm>
            <a:off x="7202927" y="2489890"/>
            <a:ext cx="1347175" cy="972305"/>
          </a:xfrm>
          <a:prstGeom prst="rect">
            <a:avLst/>
          </a:prstGeom>
        </p:spPr>
      </p:pic>
      <p:pic>
        <p:nvPicPr>
          <p:cNvPr id="351" name="Imagen 350" descr="EEG cuantitativo y BrainMap • Neurofeedback Luxemburgo">
            <a:extLst>
              <a:ext uri="{FF2B5EF4-FFF2-40B4-BE49-F238E27FC236}">
                <a16:creationId xmlns:a16="http://schemas.microsoft.com/office/drawing/2014/main" id="{AF2E9AE0-1274-8516-F399-BE5ED8C602C4}"/>
              </a:ext>
            </a:extLst>
          </p:cNvPr>
          <p:cNvPicPr>
            <a:picLocks noChangeAspect="1"/>
          </p:cNvPicPr>
          <p:nvPr/>
        </p:nvPicPr>
        <p:blipFill>
          <a:blip r:embed="rId11"/>
          <a:stretch>
            <a:fillRect/>
          </a:stretch>
        </p:blipFill>
        <p:spPr>
          <a:xfrm>
            <a:off x="6999224" y="2263552"/>
            <a:ext cx="1550878" cy="1051523"/>
          </a:xfrm>
          <a:prstGeom prst="rect">
            <a:avLst/>
          </a:prstGeom>
        </p:spPr>
      </p:pic>
      <p:sp>
        <p:nvSpPr>
          <p:cNvPr id="352" name="CuadroTexto 351">
            <a:extLst>
              <a:ext uri="{FF2B5EF4-FFF2-40B4-BE49-F238E27FC236}">
                <a16:creationId xmlns:a16="http://schemas.microsoft.com/office/drawing/2014/main" id="{7E9453C2-67E7-C458-930E-E885E0A27214}"/>
              </a:ext>
            </a:extLst>
          </p:cNvPr>
          <p:cNvSpPr txBox="1"/>
          <p:nvPr/>
        </p:nvSpPr>
        <p:spPr>
          <a:xfrm>
            <a:off x="6858000" y="3892706"/>
            <a:ext cx="2245260"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Calibri"/>
                <a:cs typeface="Arial"/>
              </a:rPr>
              <a:t>20 Sujetos </a:t>
            </a:r>
            <a:r>
              <a:rPr lang="es-ES" sz="1400" b="1" err="1">
                <a:solidFill>
                  <a:schemeClr val="tx2">
                    <a:lumMod val="75000"/>
                  </a:schemeClr>
                </a:solidFill>
                <a:latin typeface="Calibri"/>
                <a:cs typeface="Arial"/>
              </a:rPr>
              <a:t>jovenes</a:t>
            </a:r>
            <a:r>
              <a:rPr lang="es-ES" sz="1400" b="1" dirty="0">
                <a:solidFill>
                  <a:schemeClr val="tx2">
                    <a:lumMod val="75000"/>
                  </a:schemeClr>
                </a:solidFill>
                <a:latin typeface="Calibri"/>
                <a:cs typeface="Arial"/>
              </a:rPr>
              <a:t> Adultos</a:t>
            </a:r>
          </a:p>
          <a:p>
            <a:r>
              <a:rPr lang="es-ES" sz="1400" b="1" dirty="0">
                <a:solidFill>
                  <a:schemeClr val="tx2">
                    <a:lumMod val="75000"/>
                  </a:schemeClr>
                </a:solidFill>
                <a:latin typeface="Calibri"/>
                <a:cs typeface="Arial"/>
              </a:rPr>
              <a:t>20 Sujetos Mayores</a:t>
            </a:r>
          </a:p>
          <a:p>
            <a:endParaRPr lang="es-ES" sz="1400" b="1" dirty="0">
              <a:solidFill>
                <a:schemeClr val="tx2">
                  <a:lumMod val="75000"/>
                </a:schemeClr>
              </a:solidFill>
              <a:latin typeface="Calibri"/>
              <a:cs typeface="Arial"/>
            </a:endParaRPr>
          </a:p>
          <a:p>
            <a:r>
              <a:rPr lang="es-ES" sz="1100" dirty="0" err="1">
                <a:solidFill>
                  <a:srgbClr val="000000"/>
                </a:solidFill>
                <a:latin typeface="Arial"/>
                <a:cs typeface="Arial"/>
              </a:rPr>
              <a:t>n_subjects_per_group</a:t>
            </a:r>
            <a:r>
              <a:rPr lang="es-ES" sz="1100" dirty="0">
                <a:solidFill>
                  <a:srgbClr val="000000"/>
                </a:solidFill>
                <a:latin typeface="Arial"/>
                <a:cs typeface="Arial"/>
              </a:rPr>
              <a:t>  = </a:t>
            </a:r>
            <a:r>
              <a:rPr lang="es-ES" sz="1100" dirty="0">
                <a:solidFill>
                  <a:srgbClr val="116644"/>
                </a:solidFill>
                <a:latin typeface="Arial"/>
                <a:cs typeface="Arial"/>
              </a:rPr>
              <a:t>20</a:t>
            </a:r>
            <a:endParaRPr lang="es-ES" dirty="0"/>
          </a:p>
          <a:p>
            <a:r>
              <a:rPr lang="es-ES" sz="1100" err="1">
                <a:solidFill>
                  <a:srgbClr val="000000"/>
                </a:solidFill>
                <a:latin typeface="Arial"/>
                <a:cs typeface="Arial"/>
              </a:rPr>
              <a:t>n_samples_per_subject</a:t>
            </a:r>
            <a:r>
              <a:rPr lang="es-ES" sz="1100">
                <a:solidFill>
                  <a:srgbClr val="000000"/>
                </a:solidFill>
                <a:latin typeface="Arial"/>
                <a:cs typeface="Arial"/>
              </a:rPr>
              <a:t> = </a:t>
            </a:r>
            <a:r>
              <a:rPr lang="es-ES" sz="1100">
                <a:solidFill>
                  <a:srgbClr val="116644"/>
                </a:solidFill>
                <a:latin typeface="Arial"/>
                <a:cs typeface="Arial"/>
              </a:rPr>
              <a:t>1000</a:t>
            </a:r>
            <a:endParaRPr lang="es-ES">
              <a:cs typeface="Arial"/>
            </a:endParaRPr>
          </a:p>
          <a:p>
            <a:r>
              <a:rPr lang="es-ES" sz="1100" dirty="0" err="1">
                <a:solidFill>
                  <a:srgbClr val="000000"/>
                </a:solidFill>
                <a:latin typeface="Arial"/>
                <a:cs typeface="Arial"/>
              </a:rPr>
              <a:t>n_channels</a:t>
            </a:r>
            <a:r>
              <a:rPr lang="es-ES" sz="1100" dirty="0">
                <a:solidFill>
                  <a:srgbClr val="000000"/>
                </a:solidFill>
                <a:latin typeface="Arial"/>
                <a:cs typeface="Arial"/>
              </a:rPr>
              <a:t>                     = </a:t>
            </a:r>
            <a:r>
              <a:rPr lang="es-ES" sz="1100" dirty="0">
                <a:solidFill>
                  <a:srgbClr val="116644"/>
                </a:solidFill>
                <a:latin typeface="Arial"/>
                <a:cs typeface="Arial"/>
              </a:rPr>
              <a:t>10</a:t>
            </a:r>
            <a:endParaRPr lang="es-ES" dirty="0">
              <a:cs typeface="Arial"/>
            </a:endParaRPr>
          </a:p>
          <a:p>
            <a:endParaRPr lang="es-ES" sz="1400" b="1" dirty="0">
              <a:solidFill>
                <a:schemeClr val="tx2">
                  <a:lumMod val="75000"/>
                </a:schemeClr>
              </a:solidFill>
              <a:latin typeface="Calibri"/>
            </a:endParaRPr>
          </a:p>
        </p:txBody>
      </p:sp>
      <p:sp>
        <p:nvSpPr>
          <p:cNvPr id="359" name="CuadroTexto 358">
            <a:extLst>
              <a:ext uri="{FF2B5EF4-FFF2-40B4-BE49-F238E27FC236}">
                <a16:creationId xmlns:a16="http://schemas.microsoft.com/office/drawing/2014/main" id="{7AF81D20-40A6-1A29-51B3-C05CD82C9D39}"/>
              </a:ext>
            </a:extLst>
          </p:cNvPr>
          <p:cNvSpPr txBox="1"/>
          <p:nvPr/>
        </p:nvSpPr>
        <p:spPr>
          <a:xfrm>
            <a:off x="848760" y="4526448"/>
            <a:ext cx="1996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Diferencia Amplitud y </a:t>
            </a:r>
            <a:r>
              <a:rPr lang="es-ES" sz="1400" b="1">
                <a:solidFill>
                  <a:schemeClr val="tx2">
                    <a:lumMod val="75000"/>
                  </a:schemeClr>
                </a:solidFill>
                <a:latin typeface="Calibri"/>
                <a:cs typeface="Arial"/>
              </a:rPr>
              <a:t>Frecuencia en onda Beta</a:t>
            </a:r>
            <a:endParaRPr lang="es-ES">
              <a:solidFill>
                <a:schemeClr val="tx2">
                  <a:lumMod val="75000"/>
                </a:schemeClr>
              </a:solidFill>
            </a:endParaRPr>
          </a:p>
        </p:txBody>
      </p:sp>
      <p:sp>
        <p:nvSpPr>
          <p:cNvPr id="360" name="CuadroTexto 359">
            <a:extLst>
              <a:ext uri="{FF2B5EF4-FFF2-40B4-BE49-F238E27FC236}">
                <a16:creationId xmlns:a16="http://schemas.microsoft.com/office/drawing/2014/main" id="{AF73EDC5-D930-5BCE-21F4-1D8DCA62BAA1}"/>
              </a:ext>
            </a:extLst>
          </p:cNvPr>
          <p:cNvSpPr txBox="1"/>
          <p:nvPr/>
        </p:nvSpPr>
        <p:spPr>
          <a:xfrm rot="21240000">
            <a:off x="3395048" y="4899902"/>
            <a:ext cx="2946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Dinámica Temporal : Autorregresivo</a:t>
            </a:r>
          </a:p>
        </p:txBody>
      </p:sp>
      <p:sp>
        <p:nvSpPr>
          <p:cNvPr id="361" name="CuadroTexto 360">
            <a:extLst>
              <a:ext uri="{FF2B5EF4-FFF2-40B4-BE49-F238E27FC236}">
                <a16:creationId xmlns:a16="http://schemas.microsoft.com/office/drawing/2014/main" id="{3CF19309-ED0F-39AD-78E5-392743AB6E07}"/>
              </a:ext>
            </a:extLst>
          </p:cNvPr>
          <p:cNvSpPr txBox="1"/>
          <p:nvPr/>
        </p:nvSpPr>
        <p:spPr>
          <a:xfrm>
            <a:off x="3279618" y="2113700"/>
            <a:ext cx="1803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Procesos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estocásticos</a:t>
            </a:r>
          </a:p>
        </p:txBody>
      </p:sp>
      <p:sp>
        <p:nvSpPr>
          <p:cNvPr id="374" name="CuadroTexto 373">
            <a:extLst>
              <a:ext uri="{FF2B5EF4-FFF2-40B4-BE49-F238E27FC236}">
                <a16:creationId xmlns:a16="http://schemas.microsoft.com/office/drawing/2014/main" id="{40FDD90C-8809-A683-472D-7935B2295482}"/>
              </a:ext>
            </a:extLst>
          </p:cNvPr>
          <p:cNvSpPr txBox="1"/>
          <p:nvPr/>
        </p:nvSpPr>
        <p:spPr>
          <a:xfrm>
            <a:off x="178806" y="4060195"/>
            <a:ext cx="3659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Incorporación</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Patrones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Específicos</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Edad</a:t>
            </a:r>
          </a:p>
        </p:txBody>
      </p:sp>
      <p:sp>
        <p:nvSpPr>
          <p:cNvPr id="399" name="CuadroTexto 398">
            <a:extLst>
              <a:ext uri="{FF2B5EF4-FFF2-40B4-BE49-F238E27FC236}">
                <a16:creationId xmlns:a16="http://schemas.microsoft.com/office/drawing/2014/main" id="{84684FB8-6501-A2C2-7A4B-F57234295F51}"/>
              </a:ext>
            </a:extLst>
          </p:cNvPr>
          <p:cNvSpPr txBox="1"/>
          <p:nvPr/>
        </p:nvSpPr>
        <p:spPr>
          <a:xfrm>
            <a:off x="591052" y="1998680"/>
            <a:ext cx="19764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Enfoque</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Basado</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en</a:t>
            </a:r>
            <a:r>
              <a:rPr lang="en-US" sz="1400" b="1" dirty="0">
                <a:solidFill>
                  <a:schemeClr val="tx2">
                    <a:lumMod val="75000"/>
                  </a:schemeClr>
                </a:solidFill>
                <a:latin typeface="Calibri"/>
                <a:cs typeface="Arial"/>
              </a:rPr>
              <a:t> Bandas de Frecuencia</a:t>
            </a:r>
            <a:endParaRPr lang="es-ES" dirty="0">
              <a:solidFill>
                <a:schemeClr val="tx2">
                  <a:lumMod val="75000"/>
                </a:schemeClr>
              </a:solidFill>
            </a:endParaRPr>
          </a:p>
        </p:txBody>
      </p:sp>
      <p:sp>
        <p:nvSpPr>
          <p:cNvPr id="32" name="CuadroTexto 31">
            <a:extLst>
              <a:ext uri="{FF2B5EF4-FFF2-40B4-BE49-F238E27FC236}">
                <a16:creationId xmlns:a16="http://schemas.microsoft.com/office/drawing/2014/main" id="{9808D7D9-B551-FAC7-CD20-FBF020CF66F1}"/>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-4/15- </a:t>
            </a:r>
            <a:endParaRPr lang="es-ES" sz="800" dirty="0"/>
          </a:p>
        </p:txBody>
      </p:sp>
    </p:spTree>
    <p:extLst>
      <p:ext uri="{BB962C8B-B14F-4D97-AF65-F5344CB8AC3E}">
        <p14:creationId xmlns:p14="http://schemas.microsoft.com/office/powerpoint/2010/main" val="152922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 </a:t>
            </a:r>
            <a:r>
              <a:rPr lang="es-ES" sz="3200" b="1" dirty="0">
                <a:solidFill>
                  <a:schemeClr val="accent1">
                    <a:lumMod val="50000"/>
                  </a:schemeClr>
                </a:solidFill>
                <a:latin typeface="Arial"/>
                <a:ea typeface="Cambria"/>
                <a:cs typeface="Arial"/>
              </a:rPr>
              <a:t>reales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Ondas cerebrales - Wikipedia, la enciclopedia libre">
            <a:extLst>
              <a:ext uri="{FF2B5EF4-FFF2-40B4-BE49-F238E27FC236}">
                <a16:creationId xmlns:a16="http://schemas.microsoft.com/office/drawing/2014/main" id="{F9F3D87B-BF5B-B17C-D9AE-CA5F81A68743}"/>
              </a:ext>
            </a:extLst>
          </p:cNvPr>
          <p:cNvPicPr>
            <a:picLocks noChangeAspect="1"/>
          </p:cNvPicPr>
          <p:nvPr/>
        </p:nvPicPr>
        <p:blipFill>
          <a:blip r:embed="rId5"/>
          <a:stretch>
            <a:fillRect/>
          </a:stretch>
        </p:blipFill>
        <p:spPr>
          <a:xfrm>
            <a:off x="4365605" y="1500991"/>
            <a:ext cx="2416721" cy="1307379"/>
          </a:xfrm>
          <a:prstGeom prst="rect">
            <a:avLst/>
          </a:prstGeom>
        </p:spPr>
      </p:pic>
      <p:pic>
        <p:nvPicPr>
          <p:cNvPr id="4" name="Imagen 3">
            <a:extLst>
              <a:ext uri="{FF2B5EF4-FFF2-40B4-BE49-F238E27FC236}">
                <a16:creationId xmlns:a16="http://schemas.microsoft.com/office/drawing/2014/main" id="{B8158C42-815F-3CFA-819B-1547BEC936E9}"/>
              </a:ext>
            </a:extLst>
          </p:cNvPr>
          <p:cNvPicPr>
            <a:picLocks noChangeAspect="1"/>
          </p:cNvPicPr>
          <p:nvPr/>
        </p:nvPicPr>
        <p:blipFill>
          <a:blip r:embed="rId6"/>
          <a:stretch>
            <a:fillRect/>
          </a:stretch>
        </p:blipFill>
        <p:spPr>
          <a:xfrm>
            <a:off x="508869" y="1580791"/>
            <a:ext cx="3712412" cy="2445589"/>
          </a:xfrm>
          <a:prstGeom prst="rect">
            <a:avLst/>
          </a:prstGeom>
        </p:spPr>
      </p:pic>
      <p:sp>
        <p:nvSpPr>
          <p:cNvPr id="8" name="Flecha: hacia abajo 7">
            <a:extLst>
              <a:ext uri="{FF2B5EF4-FFF2-40B4-BE49-F238E27FC236}">
                <a16:creationId xmlns:a16="http://schemas.microsoft.com/office/drawing/2014/main" id="{860A98D6-5B13-41DF-1A06-21DE64C2B979}"/>
              </a:ext>
            </a:extLst>
          </p:cNvPr>
          <p:cNvSpPr/>
          <p:nvPr/>
        </p:nvSpPr>
        <p:spPr>
          <a:xfrm>
            <a:off x="1620826" y="3638938"/>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grpSp>
        <p:nvGrpSpPr>
          <p:cNvPr id="15" name="Grupo 14">
            <a:extLst>
              <a:ext uri="{FF2B5EF4-FFF2-40B4-BE49-F238E27FC236}">
                <a16:creationId xmlns:a16="http://schemas.microsoft.com/office/drawing/2014/main" id="{8E4FD3C9-5C94-594D-E363-D35CFCE72B84}"/>
              </a:ext>
            </a:extLst>
          </p:cNvPr>
          <p:cNvGrpSpPr/>
          <p:nvPr/>
        </p:nvGrpSpPr>
        <p:grpSpPr>
          <a:xfrm>
            <a:off x="2413874" y="3779642"/>
            <a:ext cx="1403770" cy="762362"/>
            <a:chOff x="2338927" y="3745122"/>
            <a:chExt cx="1892600" cy="1021154"/>
          </a:xfrm>
        </p:grpSpPr>
        <p:pic>
          <p:nvPicPr>
            <p:cNvPr id="11" name="Imagen 10" descr="Diagrama de flujo de la adquisición de las señales EEG. | Download  Scientific Diagram">
              <a:extLst>
                <a:ext uri="{FF2B5EF4-FFF2-40B4-BE49-F238E27FC236}">
                  <a16:creationId xmlns:a16="http://schemas.microsoft.com/office/drawing/2014/main" id="{5ECBD6A0-520A-18F2-56C9-E160F5179B4E}"/>
                </a:ext>
              </a:extLst>
            </p:cNvPr>
            <p:cNvPicPr>
              <a:picLocks noChangeAspect="1"/>
            </p:cNvPicPr>
            <p:nvPr/>
          </p:nvPicPr>
          <p:blipFill>
            <a:blip r:embed="rId7"/>
            <a:stretch>
              <a:fillRect/>
            </a:stretch>
          </p:blipFill>
          <p:spPr>
            <a:xfrm>
              <a:off x="2338927" y="3745122"/>
              <a:ext cx="1892600" cy="1021154"/>
            </a:xfrm>
            <a:prstGeom prst="rect">
              <a:avLst/>
            </a:prstGeom>
          </p:spPr>
        </p:pic>
        <p:cxnSp>
          <p:nvCxnSpPr>
            <p:cNvPr id="12" name="Conector recto de flecha 11">
              <a:extLst>
                <a:ext uri="{FF2B5EF4-FFF2-40B4-BE49-F238E27FC236}">
                  <a16:creationId xmlns:a16="http://schemas.microsoft.com/office/drawing/2014/main" id="{9A69EF5A-3950-AABF-4318-2C2B64384658}"/>
                </a:ext>
              </a:extLst>
            </p:cNvPr>
            <p:cNvCxnSpPr/>
            <p:nvPr/>
          </p:nvCxnSpPr>
          <p:spPr>
            <a:xfrm>
              <a:off x="2360762" y="3805687"/>
              <a:ext cx="1820173" cy="90002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Conector recto de flecha 13">
              <a:extLst>
                <a:ext uri="{FF2B5EF4-FFF2-40B4-BE49-F238E27FC236}">
                  <a16:creationId xmlns:a16="http://schemas.microsoft.com/office/drawing/2014/main" id="{8B9CF016-DFFF-B097-1F2C-9CD5D5FA46B5}"/>
                </a:ext>
              </a:extLst>
            </p:cNvPr>
            <p:cNvCxnSpPr>
              <a:cxnSpLocks/>
            </p:cNvCxnSpPr>
            <p:nvPr/>
          </p:nvCxnSpPr>
          <p:spPr>
            <a:xfrm flipV="1">
              <a:off x="2375140" y="3771182"/>
              <a:ext cx="1805795" cy="911524"/>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6" name="CuadroTexto 15">
            <a:extLst>
              <a:ext uri="{FF2B5EF4-FFF2-40B4-BE49-F238E27FC236}">
                <a16:creationId xmlns:a16="http://schemas.microsoft.com/office/drawing/2014/main" id="{C59525A2-FE17-1D2D-9C16-377D38FA2696}"/>
              </a:ext>
            </a:extLst>
          </p:cNvPr>
          <p:cNvSpPr txBox="1"/>
          <p:nvPr/>
        </p:nvSpPr>
        <p:spPr>
          <a:xfrm>
            <a:off x="171597" y="4182921"/>
            <a:ext cx="2038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a:solidFill>
                  <a:schemeClr val="tx2">
                    <a:lumMod val="75000"/>
                  </a:schemeClr>
                </a:solidFill>
                <a:latin typeface="Calibri"/>
                <a:cs typeface="Arial"/>
              </a:rPr>
              <a:t>Filtro Paso bajo: 30Khz</a:t>
            </a:r>
          </a:p>
          <a:p>
            <a:pPr algn="just"/>
            <a:r>
              <a:rPr lang="es-ES" sz="1200" b="1" dirty="0" err="1">
                <a:solidFill>
                  <a:schemeClr val="tx2">
                    <a:lumMod val="75000"/>
                  </a:schemeClr>
                </a:solidFill>
                <a:latin typeface="Calibri"/>
                <a:cs typeface="Arial"/>
              </a:rPr>
              <a:t>Remuestreamos</a:t>
            </a:r>
            <a:r>
              <a:rPr lang="es-ES" sz="1200" b="1" dirty="0">
                <a:solidFill>
                  <a:schemeClr val="tx2">
                    <a:lumMod val="75000"/>
                  </a:schemeClr>
                </a:solidFill>
                <a:latin typeface="Calibri"/>
                <a:cs typeface="Arial"/>
              </a:rPr>
              <a:t> 512Khz / 4</a:t>
            </a:r>
          </a:p>
        </p:txBody>
      </p:sp>
      <p:pic>
        <p:nvPicPr>
          <p:cNvPr id="18" name="Imagen 17" descr="Gráfico&#10;&#10;Descripción generada automáticamente">
            <a:extLst>
              <a:ext uri="{FF2B5EF4-FFF2-40B4-BE49-F238E27FC236}">
                <a16:creationId xmlns:a16="http://schemas.microsoft.com/office/drawing/2014/main" id="{8E340192-43F2-EFD6-D18F-7D19B5994B8C}"/>
              </a:ext>
            </a:extLst>
          </p:cNvPr>
          <p:cNvPicPr>
            <a:picLocks noChangeAspect="1"/>
          </p:cNvPicPr>
          <p:nvPr/>
        </p:nvPicPr>
        <p:blipFill>
          <a:blip r:embed="rId8"/>
          <a:stretch>
            <a:fillRect/>
          </a:stretch>
        </p:blipFill>
        <p:spPr>
          <a:xfrm>
            <a:off x="172528" y="4614429"/>
            <a:ext cx="1754039" cy="1295369"/>
          </a:xfrm>
          <a:prstGeom prst="rect">
            <a:avLst/>
          </a:prstGeom>
        </p:spPr>
      </p:pic>
      <p:pic>
        <p:nvPicPr>
          <p:cNvPr id="19" name="Imagen 18">
            <a:extLst>
              <a:ext uri="{FF2B5EF4-FFF2-40B4-BE49-F238E27FC236}">
                <a16:creationId xmlns:a16="http://schemas.microsoft.com/office/drawing/2014/main" id="{48B5FE75-C638-CA6C-8D17-31F3602D6941}"/>
              </a:ext>
            </a:extLst>
          </p:cNvPr>
          <p:cNvPicPr>
            <a:picLocks noChangeAspect="1"/>
          </p:cNvPicPr>
          <p:nvPr/>
        </p:nvPicPr>
        <p:blipFill>
          <a:blip r:embed="rId9"/>
          <a:stretch>
            <a:fillRect/>
          </a:stretch>
        </p:blipFill>
        <p:spPr>
          <a:xfrm>
            <a:off x="1710905" y="4758203"/>
            <a:ext cx="1969203" cy="1283770"/>
          </a:xfrm>
          <a:prstGeom prst="rect">
            <a:avLst/>
          </a:prstGeom>
        </p:spPr>
      </p:pic>
      <p:sp>
        <p:nvSpPr>
          <p:cNvPr id="20" name="Flecha: hacia abajo 19">
            <a:extLst>
              <a:ext uri="{FF2B5EF4-FFF2-40B4-BE49-F238E27FC236}">
                <a16:creationId xmlns:a16="http://schemas.microsoft.com/office/drawing/2014/main" id="{A59FEECC-2E54-FE73-1B7C-D5619F5A68F0}"/>
              </a:ext>
            </a:extLst>
          </p:cNvPr>
          <p:cNvSpPr/>
          <p:nvPr/>
        </p:nvSpPr>
        <p:spPr>
          <a:xfrm rot="16200000">
            <a:off x="3861559" y="501959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1" name="CuadroTexto 20">
            <a:extLst>
              <a:ext uri="{FF2B5EF4-FFF2-40B4-BE49-F238E27FC236}">
                <a16:creationId xmlns:a16="http://schemas.microsoft.com/office/drawing/2014/main" id="{49EEC250-7AB3-0D4A-042A-6B6761A8E507}"/>
              </a:ext>
            </a:extLst>
          </p:cNvPr>
          <p:cNvSpPr txBox="1"/>
          <p:nvPr/>
        </p:nvSpPr>
        <p:spPr>
          <a:xfrm>
            <a:off x="4609217" y="3460201"/>
            <a:ext cx="135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Eliminación Artefactos: ICA (EOG,EMG)</a:t>
            </a:r>
            <a:endParaRPr lang="es-ES" dirty="0">
              <a:solidFill>
                <a:schemeClr val="tx2">
                  <a:lumMod val="75000"/>
                </a:schemeClr>
              </a:solidFill>
            </a:endParaRPr>
          </a:p>
        </p:txBody>
      </p:sp>
      <p:pic>
        <p:nvPicPr>
          <p:cNvPr id="23" name="Imagen 22" descr="Diagrama, Texto&#10;&#10;Descripción generada automáticamente">
            <a:extLst>
              <a:ext uri="{FF2B5EF4-FFF2-40B4-BE49-F238E27FC236}">
                <a16:creationId xmlns:a16="http://schemas.microsoft.com/office/drawing/2014/main" id="{E4D15122-D6EC-2723-7FD8-51C8871B5106}"/>
              </a:ext>
            </a:extLst>
          </p:cNvPr>
          <p:cNvPicPr>
            <a:picLocks noChangeAspect="1"/>
          </p:cNvPicPr>
          <p:nvPr/>
        </p:nvPicPr>
        <p:blipFill>
          <a:blip r:embed="rId10"/>
          <a:stretch>
            <a:fillRect/>
          </a:stretch>
        </p:blipFill>
        <p:spPr>
          <a:xfrm>
            <a:off x="6348884" y="2950015"/>
            <a:ext cx="1561440" cy="1082456"/>
          </a:xfrm>
          <a:prstGeom prst="rect">
            <a:avLst/>
          </a:prstGeom>
        </p:spPr>
      </p:pic>
      <p:pic>
        <p:nvPicPr>
          <p:cNvPr id="24" name="Imagen 23" descr="Texto&#10;&#10;Descripción generada automáticamente">
            <a:extLst>
              <a:ext uri="{FF2B5EF4-FFF2-40B4-BE49-F238E27FC236}">
                <a16:creationId xmlns:a16="http://schemas.microsoft.com/office/drawing/2014/main" id="{BA6EF054-E326-3B4B-A207-4EC6E79DAC7A}"/>
              </a:ext>
            </a:extLst>
          </p:cNvPr>
          <p:cNvPicPr>
            <a:picLocks noChangeAspect="1"/>
          </p:cNvPicPr>
          <p:nvPr/>
        </p:nvPicPr>
        <p:blipFill>
          <a:blip r:embed="rId11"/>
          <a:stretch>
            <a:fillRect/>
          </a:stretch>
        </p:blipFill>
        <p:spPr>
          <a:xfrm>
            <a:off x="4569603" y="4243813"/>
            <a:ext cx="1057262" cy="1075099"/>
          </a:xfrm>
          <a:prstGeom prst="rect">
            <a:avLst/>
          </a:prstGeom>
        </p:spPr>
      </p:pic>
      <p:pic>
        <p:nvPicPr>
          <p:cNvPr id="25" name="Imagen 24" descr="Texto&#10;&#10;Descripción generada automáticamente">
            <a:extLst>
              <a:ext uri="{FF2B5EF4-FFF2-40B4-BE49-F238E27FC236}">
                <a16:creationId xmlns:a16="http://schemas.microsoft.com/office/drawing/2014/main" id="{15874E90-E15B-EC3C-2A0F-30D18902E4E4}"/>
              </a:ext>
            </a:extLst>
          </p:cNvPr>
          <p:cNvPicPr>
            <a:picLocks noChangeAspect="1"/>
          </p:cNvPicPr>
          <p:nvPr/>
        </p:nvPicPr>
        <p:blipFill>
          <a:blip r:embed="rId12"/>
          <a:stretch>
            <a:fillRect/>
          </a:stretch>
        </p:blipFill>
        <p:spPr>
          <a:xfrm>
            <a:off x="5101493" y="4538051"/>
            <a:ext cx="1147796" cy="1075098"/>
          </a:xfrm>
          <a:prstGeom prst="rect">
            <a:avLst/>
          </a:prstGeom>
        </p:spPr>
      </p:pic>
      <p:pic>
        <p:nvPicPr>
          <p:cNvPr id="26" name="Imagen 25">
            <a:extLst>
              <a:ext uri="{FF2B5EF4-FFF2-40B4-BE49-F238E27FC236}">
                <a16:creationId xmlns:a16="http://schemas.microsoft.com/office/drawing/2014/main" id="{42F1FAB5-0A12-4284-DE06-DC8BB4B48AD6}"/>
              </a:ext>
            </a:extLst>
          </p:cNvPr>
          <p:cNvPicPr>
            <a:picLocks noChangeAspect="1"/>
          </p:cNvPicPr>
          <p:nvPr/>
        </p:nvPicPr>
        <p:blipFill>
          <a:blip r:embed="rId13"/>
          <a:stretch>
            <a:fillRect/>
          </a:stretch>
        </p:blipFill>
        <p:spPr>
          <a:xfrm>
            <a:off x="4584683" y="5709059"/>
            <a:ext cx="1966394" cy="622992"/>
          </a:xfrm>
          <a:prstGeom prst="rect">
            <a:avLst/>
          </a:prstGeom>
        </p:spPr>
      </p:pic>
      <p:pic>
        <p:nvPicPr>
          <p:cNvPr id="27" name="Imagen 26" descr="Diagrama, Esquemático&#10;&#10;Descripción generada automáticamente">
            <a:extLst>
              <a:ext uri="{FF2B5EF4-FFF2-40B4-BE49-F238E27FC236}">
                <a16:creationId xmlns:a16="http://schemas.microsoft.com/office/drawing/2014/main" id="{9610D606-95C4-9292-0EAC-2E12BEDB6C14}"/>
              </a:ext>
            </a:extLst>
          </p:cNvPr>
          <p:cNvPicPr>
            <a:picLocks noChangeAspect="1"/>
          </p:cNvPicPr>
          <p:nvPr/>
        </p:nvPicPr>
        <p:blipFill>
          <a:blip r:embed="rId14"/>
          <a:stretch>
            <a:fillRect/>
          </a:stretch>
        </p:blipFill>
        <p:spPr>
          <a:xfrm>
            <a:off x="6780385" y="4580724"/>
            <a:ext cx="1581150" cy="1476375"/>
          </a:xfrm>
          <a:prstGeom prst="rect">
            <a:avLst/>
          </a:prstGeom>
        </p:spPr>
      </p:pic>
      <p:sp>
        <p:nvSpPr>
          <p:cNvPr id="28" name="Flecha: hacia abajo 27">
            <a:extLst>
              <a:ext uri="{FF2B5EF4-FFF2-40B4-BE49-F238E27FC236}">
                <a16:creationId xmlns:a16="http://schemas.microsoft.com/office/drawing/2014/main" id="{ECF579F9-2F35-EAAA-11A5-74EB3614F27A}"/>
              </a:ext>
            </a:extLst>
          </p:cNvPr>
          <p:cNvSpPr/>
          <p:nvPr/>
        </p:nvSpPr>
        <p:spPr>
          <a:xfrm rot="16200000">
            <a:off x="6475746" y="4714037"/>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25884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err="1">
                <a:solidFill>
                  <a:schemeClr val="bg2">
                    <a:lumMod val="10000"/>
                  </a:schemeClr>
                </a:solidFill>
                <a:latin typeface="Arial"/>
                <a:ea typeface="Cambria"/>
                <a:cs typeface="Arial"/>
              </a:rPr>
              <a:t>MyRC</a:t>
            </a:r>
            <a:r>
              <a:rPr lang="es-ES" sz="3200" b="1" dirty="0">
                <a:solidFill>
                  <a:schemeClr val="bg2">
                    <a:lumMod val="10000"/>
                  </a:schemeClr>
                </a:solidFill>
                <a:latin typeface="Arial"/>
                <a:ea typeface="Cambria"/>
                <a:cs typeface="Arial"/>
              </a:rPr>
              <a:t> (ESN): API-Framework</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-6/15-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29269"/>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24CC04CE-2876-5BF5-A80E-876DA05BE77E}"/>
              </a:ext>
            </a:extLst>
          </p:cNvPr>
          <p:cNvPicPr>
            <a:picLocks noChangeAspect="1"/>
          </p:cNvPicPr>
          <p:nvPr/>
        </p:nvPicPr>
        <p:blipFill>
          <a:blip r:embed="rId5"/>
          <a:stretch>
            <a:fillRect/>
          </a:stretch>
        </p:blipFill>
        <p:spPr>
          <a:xfrm>
            <a:off x="5201970" y="3838291"/>
            <a:ext cx="1524000" cy="381000"/>
          </a:xfrm>
          <a:prstGeom prst="rect">
            <a:avLst/>
          </a:prstGeom>
        </p:spPr>
      </p:pic>
      <p:pic>
        <p:nvPicPr>
          <p:cNvPr id="18" name="Imagen 17" descr="Diagrama&#10;&#10;Descripción generada automáticamente">
            <a:extLst>
              <a:ext uri="{FF2B5EF4-FFF2-40B4-BE49-F238E27FC236}">
                <a16:creationId xmlns:a16="http://schemas.microsoft.com/office/drawing/2014/main" id="{C0B92DB4-7574-213E-C539-D3927FFE325E}"/>
              </a:ext>
            </a:extLst>
          </p:cNvPr>
          <p:cNvPicPr>
            <a:picLocks noChangeAspect="1"/>
          </p:cNvPicPr>
          <p:nvPr/>
        </p:nvPicPr>
        <p:blipFill>
          <a:blip r:embed="rId6"/>
          <a:stretch>
            <a:fillRect/>
          </a:stretch>
        </p:blipFill>
        <p:spPr>
          <a:xfrm>
            <a:off x="465595" y="1773537"/>
            <a:ext cx="7126396" cy="2575333"/>
          </a:xfrm>
          <a:prstGeom prst="rect">
            <a:avLst/>
          </a:prstGeom>
        </p:spPr>
      </p:pic>
      <p:pic>
        <p:nvPicPr>
          <p:cNvPr id="4" name="Imagen 3">
            <a:extLst>
              <a:ext uri="{FF2B5EF4-FFF2-40B4-BE49-F238E27FC236}">
                <a16:creationId xmlns:a16="http://schemas.microsoft.com/office/drawing/2014/main" id="{E5BEECCE-0ED1-6966-1639-A889AE714CC2}"/>
              </a:ext>
            </a:extLst>
          </p:cNvPr>
          <p:cNvPicPr>
            <a:picLocks noChangeAspect="1"/>
          </p:cNvPicPr>
          <p:nvPr/>
        </p:nvPicPr>
        <p:blipFill>
          <a:blip r:embed="rId7"/>
          <a:stretch>
            <a:fillRect/>
          </a:stretch>
        </p:blipFill>
        <p:spPr>
          <a:xfrm rot="20040000">
            <a:off x="1217219" y="2391485"/>
            <a:ext cx="1254849" cy="196442"/>
          </a:xfrm>
          <a:prstGeom prst="rect">
            <a:avLst/>
          </a:prstGeom>
        </p:spPr>
      </p:pic>
      <p:pic>
        <p:nvPicPr>
          <p:cNvPr id="8" name="Imagen 7">
            <a:extLst>
              <a:ext uri="{FF2B5EF4-FFF2-40B4-BE49-F238E27FC236}">
                <a16:creationId xmlns:a16="http://schemas.microsoft.com/office/drawing/2014/main" id="{4902666F-2BB8-A56F-3ACB-703DB9D201AF}"/>
              </a:ext>
            </a:extLst>
          </p:cNvPr>
          <p:cNvPicPr>
            <a:picLocks noChangeAspect="1"/>
          </p:cNvPicPr>
          <p:nvPr/>
        </p:nvPicPr>
        <p:blipFill>
          <a:blip r:embed="rId8"/>
          <a:stretch>
            <a:fillRect/>
          </a:stretch>
        </p:blipFill>
        <p:spPr>
          <a:xfrm>
            <a:off x="1021434" y="4254789"/>
            <a:ext cx="2515895" cy="401678"/>
          </a:xfrm>
          <a:prstGeom prst="rect">
            <a:avLst/>
          </a:prstGeom>
        </p:spPr>
      </p:pic>
      <p:pic>
        <p:nvPicPr>
          <p:cNvPr id="15" name="Imagen 14" descr="Imagen que contiene Esquemático&#10;&#10;Descripción generada automáticamente">
            <a:extLst>
              <a:ext uri="{FF2B5EF4-FFF2-40B4-BE49-F238E27FC236}">
                <a16:creationId xmlns:a16="http://schemas.microsoft.com/office/drawing/2014/main" id="{CDE82A74-7E56-8958-BFA7-896CDD61B5D3}"/>
              </a:ext>
            </a:extLst>
          </p:cNvPr>
          <p:cNvPicPr>
            <a:picLocks noChangeAspect="1"/>
          </p:cNvPicPr>
          <p:nvPr/>
        </p:nvPicPr>
        <p:blipFill>
          <a:blip r:embed="rId9"/>
          <a:stretch>
            <a:fillRect/>
          </a:stretch>
        </p:blipFill>
        <p:spPr>
          <a:xfrm>
            <a:off x="3873140" y="2220880"/>
            <a:ext cx="1691960" cy="537652"/>
          </a:xfrm>
          <a:prstGeom prst="rect">
            <a:avLst/>
          </a:prstGeom>
        </p:spPr>
      </p:pic>
      <p:pic>
        <p:nvPicPr>
          <p:cNvPr id="14" name="Imagen 13">
            <a:extLst>
              <a:ext uri="{FF2B5EF4-FFF2-40B4-BE49-F238E27FC236}">
                <a16:creationId xmlns:a16="http://schemas.microsoft.com/office/drawing/2014/main" id="{2C58B859-C2F7-D64F-7C4C-4FFB86AB21F1}"/>
              </a:ext>
            </a:extLst>
          </p:cNvPr>
          <p:cNvPicPr>
            <a:picLocks noChangeAspect="1"/>
          </p:cNvPicPr>
          <p:nvPr/>
        </p:nvPicPr>
        <p:blipFill>
          <a:blip r:embed="rId10"/>
          <a:stretch>
            <a:fillRect/>
          </a:stretch>
        </p:blipFill>
        <p:spPr>
          <a:xfrm>
            <a:off x="3891730" y="1949369"/>
            <a:ext cx="693061" cy="370343"/>
          </a:xfrm>
          <a:prstGeom prst="rect">
            <a:avLst/>
          </a:prstGeom>
        </p:spPr>
      </p:pic>
      <p:sp>
        <p:nvSpPr>
          <p:cNvPr id="19" name="Flecha: hacia abajo 18">
            <a:extLst>
              <a:ext uri="{FF2B5EF4-FFF2-40B4-BE49-F238E27FC236}">
                <a16:creationId xmlns:a16="http://schemas.microsoft.com/office/drawing/2014/main" id="{6C806C75-EFCA-ED46-7461-AD3376C80870}"/>
              </a:ext>
            </a:extLst>
          </p:cNvPr>
          <p:cNvSpPr/>
          <p:nvPr/>
        </p:nvSpPr>
        <p:spPr>
          <a:xfrm>
            <a:off x="3519534" y="4164593"/>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hacia abajo 19">
            <a:extLst>
              <a:ext uri="{FF2B5EF4-FFF2-40B4-BE49-F238E27FC236}">
                <a16:creationId xmlns:a16="http://schemas.microsoft.com/office/drawing/2014/main" id="{52FFA18B-A320-AF74-B9E8-30047E853021}"/>
              </a:ext>
            </a:extLst>
          </p:cNvPr>
          <p:cNvSpPr/>
          <p:nvPr/>
        </p:nvSpPr>
        <p:spPr>
          <a:xfrm>
            <a:off x="3813771" y="4164592"/>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hacia abajo 20">
            <a:extLst>
              <a:ext uri="{FF2B5EF4-FFF2-40B4-BE49-F238E27FC236}">
                <a16:creationId xmlns:a16="http://schemas.microsoft.com/office/drawing/2014/main" id="{D2934AA6-2FAF-83FD-1270-0038C8AE07D6}"/>
              </a:ext>
            </a:extLst>
          </p:cNvPr>
          <p:cNvSpPr/>
          <p:nvPr/>
        </p:nvSpPr>
        <p:spPr>
          <a:xfrm>
            <a:off x="5454709" y="4164591"/>
            <a:ext cx="215019" cy="5884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6F106161-D964-C06A-37F2-50D9E804DC10}"/>
              </a:ext>
            </a:extLst>
          </p:cNvPr>
          <p:cNvSpPr txBox="1"/>
          <p:nvPr/>
        </p:nvSpPr>
        <p:spPr>
          <a:xfrm rot="-5400000">
            <a:off x="3010277" y="5398128"/>
            <a:ext cx="1226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RC </a:t>
            </a:r>
            <a:r>
              <a:rPr lang="es-ES" b="1" err="1">
                <a:solidFill>
                  <a:schemeClr val="tx2">
                    <a:lumMod val="75000"/>
                  </a:schemeClr>
                </a:solidFill>
                <a:latin typeface="Arial"/>
                <a:cs typeface="Arial"/>
              </a:rPr>
              <a:t>State</a:t>
            </a:r>
            <a:endParaRPr lang="es-ES" b="1">
              <a:solidFill>
                <a:schemeClr val="tx2">
                  <a:lumMod val="75000"/>
                </a:schemeClr>
              </a:solidFill>
            </a:endParaRPr>
          </a:p>
        </p:txBody>
      </p:sp>
      <p:sp>
        <p:nvSpPr>
          <p:cNvPr id="25" name="CuadroTexto 24">
            <a:extLst>
              <a:ext uri="{FF2B5EF4-FFF2-40B4-BE49-F238E27FC236}">
                <a16:creationId xmlns:a16="http://schemas.microsoft.com/office/drawing/2014/main" id="{C0C10794-18B1-543C-BCBC-DD63465B7191}"/>
              </a:ext>
            </a:extLst>
          </p:cNvPr>
          <p:cNvSpPr txBox="1"/>
          <p:nvPr/>
        </p:nvSpPr>
        <p:spPr>
          <a:xfrm rot="16200000">
            <a:off x="3122219" y="5466258"/>
            <a:ext cx="16115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PCA (</a:t>
            </a:r>
            <a:r>
              <a:rPr lang="es-ES" sz="1200" b="1" dirty="0">
                <a:solidFill>
                  <a:schemeClr val="tx2">
                    <a:lumMod val="75000"/>
                  </a:schemeClr>
                </a:solidFill>
                <a:latin typeface="Arial"/>
                <a:cs typeface="Arial"/>
              </a:rPr>
              <a:t>RC </a:t>
            </a:r>
            <a:r>
              <a:rPr lang="es-ES" sz="1200" b="1"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
        <p:nvSpPr>
          <p:cNvPr id="26" name="CuadroTexto 25">
            <a:extLst>
              <a:ext uri="{FF2B5EF4-FFF2-40B4-BE49-F238E27FC236}">
                <a16:creationId xmlns:a16="http://schemas.microsoft.com/office/drawing/2014/main" id="{36C79113-9353-8FC7-7E75-D70AE8E8FE98}"/>
              </a:ext>
            </a:extLst>
          </p:cNvPr>
          <p:cNvSpPr txBox="1"/>
          <p:nvPr/>
        </p:nvSpPr>
        <p:spPr>
          <a:xfrm rot="16200000">
            <a:off x="4533903" y="5190265"/>
            <a:ext cx="20641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output(</a:t>
            </a:r>
            <a:r>
              <a:rPr lang="es-ES" sz="1200" b="1" dirty="0">
                <a:solidFill>
                  <a:schemeClr val="tx2">
                    <a:lumMod val="75000"/>
                  </a:schemeClr>
                </a:solidFill>
                <a:latin typeface="Arial"/>
                <a:cs typeface="Arial"/>
              </a:rPr>
              <a:t>RC </a:t>
            </a:r>
            <a:r>
              <a:rPr lang="es-ES" sz="1200" b="1" dirty="0"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Tree>
    <p:extLst>
      <p:ext uri="{BB962C8B-B14F-4D97-AF65-F5344CB8AC3E}">
        <p14:creationId xmlns:p14="http://schemas.microsoft.com/office/powerpoint/2010/main" val="356858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err="1">
                <a:solidFill>
                  <a:schemeClr val="bg2">
                    <a:lumMod val="10000"/>
                  </a:schemeClr>
                </a:solidFill>
                <a:latin typeface="Cambria"/>
                <a:ea typeface="Cambria"/>
                <a:cs typeface="Arial"/>
              </a:rPr>
              <a:t>MyRC</a:t>
            </a:r>
            <a:r>
              <a:rPr lang="es-ES" sz="3200" b="1" dirty="0">
                <a:solidFill>
                  <a:schemeClr val="bg2">
                    <a:lumMod val="10000"/>
                  </a:schemeClr>
                </a:solidFill>
                <a:latin typeface="Cambria"/>
                <a:ea typeface="Cambria"/>
                <a:cs typeface="Arial"/>
              </a:rPr>
              <a:t> (ESN): </a:t>
            </a:r>
            <a:r>
              <a:rPr lang="es-ES" sz="3200" b="1" err="1">
                <a:solidFill>
                  <a:schemeClr val="bg2">
                    <a:lumMod val="10000"/>
                  </a:schemeClr>
                </a:solidFill>
                <a:latin typeface="Cambria"/>
                <a:ea typeface="Cambria"/>
                <a:cs typeface="Arial"/>
              </a:rPr>
              <a:t>Config</a:t>
            </a:r>
            <a:r>
              <a:rPr lang="es-ES" sz="3200" b="1" dirty="0">
                <a:solidFill>
                  <a:schemeClr val="bg2">
                    <a:lumMod val="10000"/>
                  </a:schemeClr>
                </a:solidFill>
                <a:latin typeface="Cambria"/>
                <a:ea typeface="Cambria"/>
                <a:cs typeface="Arial"/>
              </a:rPr>
              <a:t>-API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-7/15-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Tabla 3">
            <a:extLst>
              <a:ext uri="{FF2B5EF4-FFF2-40B4-BE49-F238E27FC236}">
                <a16:creationId xmlns:a16="http://schemas.microsoft.com/office/drawing/2014/main" id="{4232E694-EA62-6292-0062-0714B5E9B4EC}"/>
              </a:ext>
            </a:extLst>
          </p:cNvPr>
          <p:cNvGraphicFramePr>
            <a:graphicFrameLocks noGrp="1"/>
          </p:cNvGraphicFramePr>
          <p:nvPr>
            <p:extLst>
              <p:ext uri="{D42A27DB-BD31-4B8C-83A1-F6EECF244321}">
                <p14:modId xmlns:p14="http://schemas.microsoft.com/office/powerpoint/2010/main" val="3609001544"/>
              </p:ext>
            </p:extLst>
          </p:nvPr>
        </p:nvGraphicFramePr>
        <p:xfrm>
          <a:off x="1304282" y="1458551"/>
          <a:ext cx="6395358" cy="4832189"/>
        </p:xfrm>
        <a:graphic>
          <a:graphicData uri="http://schemas.openxmlformats.org/drawingml/2006/table">
            <a:tbl>
              <a:tblPr firstRow="1" bandRow="1">
                <a:tableStyleId>{0E3FDE45-AF77-4B5C-9715-49D594BDF05E}</a:tableStyleId>
              </a:tblPr>
              <a:tblGrid>
                <a:gridCol w="3197679">
                  <a:extLst>
                    <a:ext uri="{9D8B030D-6E8A-4147-A177-3AD203B41FA5}">
                      <a16:colId xmlns:a16="http://schemas.microsoft.com/office/drawing/2014/main" val="2953520701"/>
                    </a:ext>
                  </a:extLst>
                </a:gridCol>
                <a:gridCol w="3197679">
                  <a:extLst>
                    <a:ext uri="{9D8B030D-6E8A-4147-A177-3AD203B41FA5}">
                      <a16:colId xmlns:a16="http://schemas.microsoft.com/office/drawing/2014/main" val="1706002617"/>
                    </a:ext>
                  </a:extLst>
                </a:gridCol>
              </a:tblGrid>
              <a:tr h="381724">
                <a:tc>
                  <a:txBody>
                    <a:bodyPr/>
                    <a:lstStyle/>
                    <a:p>
                      <a:pPr algn="ctr"/>
                      <a:r>
                        <a:rPr lang="es-ES" i="1" dirty="0">
                          <a:solidFill>
                            <a:schemeClr val="bg2">
                              <a:lumMod val="25000"/>
                            </a:schemeClr>
                          </a:solidFill>
                        </a:rPr>
                        <a:t>Hiperparámetro</a:t>
                      </a:r>
                    </a:p>
                  </a:txBody>
                  <a:tcPr/>
                </a:tc>
                <a:tc>
                  <a:txBody>
                    <a:bodyPr/>
                    <a:lstStyle/>
                    <a:p>
                      <a:pPr algn="ctr"/>
                      <a:r>
                        <a:rPr lang="es-ES" i="1" dirty="0">
                          <a:solidFill>
                            <a:schemeClr val="bg2">
                              <a:lumMod val="25000"/>
                            </a:schemeClr>
                          </a:solidFill>
                        </a:rPr>
                        <a:t>Relación</a:t>
                      </a:r>
                    </a:p>
                  </a:txBody>
                  <a:tcPr/>
                </a:tc>
                <a:extLst>
                  <a:ext uri="{0D108BD9-81ED-4DB2-BD59-A6C34878D82A}">
                    <a16:rowId xmlns:a16="http://schemas.microsoft.com/office/drawing/2014/main" val="4014901951"/>
                  </a:ext>
                </a:extLst>
              </a:tr>
              <a:tr h="425770">
                <a:tc>
                  <a:txBody>
                    <a:bodyPr/>
                    <a:lstStyle/>
                    <a:p>
                      <a:pPr lvl="0" algn="ctr">
                        <a:buNone/>
                      </a:pPr>
                      <a:r>
                        <a:rPr lang="es-ES" sz="1100" u="none" strike="noStrike" noProof="0" dirty="0">
                          <a:solidFill>
                            <a:srgbClr val="115964"/>
                          </a:solidFill>
                        </a:rPr>
                        <a:t>Cantidad de Neuronas en el Reservorio (N )</a:t>
                      </a:r>
                      <a:endParaRPr lang="es-ES">
                        <a:solidFill>
                          <a:srgbClr val="115964"/>
                        </a:solidFill>
                      </a:endParaRPr>
                    </a:p>
                  </a:txBody>
                  <a:tcPr anchor="ctr"/>
                </a:tc>
                <a:tc>
                  <a:txBody>
                    <a:bodyPr/>
                    <a:lstStyle/>
                    <a:p>
                      <a:pPr lvl="0" algn="ctr">
                        <a:buNone/>
                      </a:pPr>
                      <a:r>
                        <a:rPr lang="es-ES" sz="1100" u="none" strike="noStrike" noProof="0" dirty="0"/>
                        <a:t>x(t) ∈ R</a:t>
                      </a:r>
                      <a:r>
                        <a:rPr lang="es-ES" sz="700" u="none" strike="noStrike" noProof="0" dirty="0"/>
                        <a:t>N</a:t>
                      </a:r>
                      <a:endParaRPr lang="es-ES" dirty="0"/>
                    </a:p>
                  </a:txBody>
                  <a:tcPr anchor="ctr"/>
                </a:tc>
                <a:extLst>
                  <a:ext uri="{0D108BD9-81ED-4DB2-BD59-A6C34878D82A}">
                    <a16:rowId xmlns:a16="http://schemas.microsoft.com/office/drawing/2014/main" val="4776065"/>
                  </a:ext>
                </a:extLst>
              </a:tr>
              <a:tr h="367043">
                <a:tc>
                  <a:txBody>
                    <a:bodyPr/>
                    <a:lstStyle/>
                    <a:p>
                      <a:pPr lvl="0" algn="ctr">
                        <a:buNone/>
                      </a:pPr>
                      <a:r>
                        <a:rPr lang="es-ES" sz="1100" u="none" strike="noStrike" noProof="0" dirty="0">
                          <a:solidFill>
                            <a:srgbClr val="115964"/>
                          </a:solidFill>
                        </a:rPr>
                        <a:t>Conectividad del Reservorio</a:t>
                      </a:r>
                      <a:endParaRPr lang="es-ES">
                        <a:solidFill>
                          <a:srgbClr val="115964"/>
                        </a:solidFill>
                      </a:endParaRPr>
                    </a:p>
                  </a:txBody>
                  <a:tcPr anchor="ctr"/>
                </a:tc>
                <a:tc>
                  <a:txBody>
                    <a:bodyPr/>
                    <a:lstStyle/>
                    <a:p>
                      <a:pPr lvl="0" algn="ctr">
                        <a:buNone/>
                      </a:pPr>
                      <a:r>
                        <a:rPr lang="es-ES" sz="1100" u="none" strike="noStrike" noProof="0" err="1"/>
                        <a:t>W</a:t>
                      </a:r>
                      <a:r>
                        <a:rPr lang="es-ES" sz="700" u="none" strike="noStrike" noProof="0" err="1"/>
                        <a:t>res</a:t>
                      </a:r>
                      <a:r>
                        <a:rPr lang="es-ES" sz="700" u="none" strike="noStrike" noProof="0" dirty="0"/>
                        <a:t> </a:t>
                      </a:r>
                      <a:r>
                        <a:rPr lang="es-ES" sz="1100" u="none" strike="noStrike" noProof="0" dirty="0"/>
                        <a:t>y </a:t>
                      </a:r>
                      <a:r>
                        <a:rPr lang="es-ES" sz="1100" u="none" strike="noStrike" noProof="0" err="1"/>
                        <a:t>W</a:t>
                      </a:r>
                      <a:r>
                        <a:rPr lang="es-ES" sz="700" u="none" strike="noStrike" noProof="0" err="1"/>
                        <a:t>f</a:t>
                      </a:r>
                      <a:r>
                        <a:rPr lang="es-ES" sz="700" u="none" strike="noStrike" noProof="0" dirty="0"/>
                        <a:t> b</a:t>
                      </a:r>
                      <a:endParaRPr lang="es-ES" dirty="0"/>
                    </a:p>
                  </a:txBody>
                  <a:tcPr anchor="ctr"/>
                </a:tc>
                <a:extLst>
                  <a:ext uri="{0D108BD9-81ED-4DB2-BD59-A6C34878D82A}">
                    <a16:rowId xmlns:a16="http://schemas.microsoft.com/office/drawing/2014/main" val="4045874422"/>
                  </a:ext>
                </a:extLst>
              </a:tr>
              <a:tr h="367043">
                <a:tc>
                  <a:txBody>
                    <a:bodyPr/>
                    <a:lstStyle/>
                    <a:p>
                      <a:pPr lvl="0" algn="ctr">
                        <a:buNone/>
                      </a:pPr>
                      <a:r>
                        <a:rPr lang="es-ES" sz="1100" u="none" strike="noStrike" noProof="0" dirty="0">
                          <a:solidFill>
                            <a:srgbClr val="115964"/>
                          </a:solidFill>
                        </a:rPr>
                        <a:t>Radio espectral</a:t>
                      </a:r>
                    </a:p>
                  </a:txBody>
                  <a:tcPr anchor="ctr"/>
                </a:tc>
                <a:tc>
                  <a:txBody>
                    <a:bodyPr/>
                    <a:lstStyle/>
                    <a:p>
                      <a:pPr lvl="0" algn="ctr">
                        <a:buNone/>
                      </a:pPr>
                      <a:r>
                        <a:rPr kumimoji="0" lang="es-ES" sz="1100" u="none" strike="noStrike" kern="1200" noProof="0" dirty="0">
                          <a:solidFill>
                            <a:schemeClr val="tx1"/>
                          </a:solidFill>
                          <a:latin typeface="+mn-lt"/>
                          <a:ea typeface="+mn-ea"/>
                          <a:cs typeface="+mn-cs"/>
                        </a:rPr>
                        <a:t>ρ (rho): Magnitud máxima de los valores propios de la matriz de pesos de la </a:t>
                      </a:r>
                      <a:r>
                        <a:rPr lang="es-ES" sz="1100" u="none" strike="noStrike" kern="1200" noProof="0" dirty="0">
                          <a:solidFill>
                            <a:schemeClr val="tx1"/>
                          </a:solidFill>
                          <a:latin typeface="+mn-lt"/>
                          <a:ea typeface="+mn-ea"/>
                          <a:cs typeface="+mn-cs"/>
                        </a:rPr>
                        <a:t>capa</a:t>
                      </a:r>
                      <a:r>
                        <a:rPr kumimoji="0" lang="es-ES" sz="1100" u="none" strike="noStrike" kern="1200" noProof="0" dirty="0">
                          <a:solidFill>
                            <a:schemeClr val="tx1"/>
                          </a:solidFill>
                          <a:latin typeface="+mn-lt"/>
                          <a:ea typeface="+mn-ea"/>
                          <a:cs typeface="+mn-cs"/>
                        </a:rPr>
                        <a:t> interna del RC</a:t>
                      </a:r>
                      <a:endParaRPr kumimoji="0" lang="es-ES" sz="1100" u="none" strike="noStrike" kern="1200" dirty="0">
                        <a:solidFill>
                          <a:schemeClr val="tx1"/>
                        </a:solidFill>
                        <a:latin typeface="+mn-lt"/>
                        <a:ea typeface="+mn-ea"/>
                        <a:cs typeface="+mn-cs"/>
                      </a:endParaRPr>
                    </a:p>
                  </a:txBody>
                  <a:tcPr anchor="ctr"/>
                </a:tc>
                <a:extLst>
                  <a:ext uri="{0D108BD9-81ED-4DB2-BD59-A6C34878D82A}">
                    <a16:rowId xmlns:a16="http://schemas.microsoft.com/office/drawing/2014/main" val="2237929872"/>
                  </a:ext>
                </a:extLst>
              </a:tr>
              <a:tr h="425770">
                <a:tc>
                  <a:txBody>
                    <a:bodyPr/>
                    <a:lstStyle/>
                    <a:p>
                      <a:pPr lvl="0" algn="ctr">
                        <a:buNone/>
                      </a:pPr>
                      <a:r>
                        <a:rPr lang="es-ES" sz="1100" u="none" strike="noStrike" noProof="0" dirty="0">
                          <a:solidFill>
                            <a:srgbClr val="115964"/>
                          </a:solidFill>
                        </a:rPr>
                        <a:t>Función de Activación</a:t>
                      </a:r>
                      <a:endParaRPr lang="es-ES">
                        <a:solidFill>
                          <a:srgbClr val="115964"/>
                        </a:solidFill>
                      </a:endParaRPr>
                    </a:p>
                  </a:txBody>
                  <a:tcPr anchor="ctr"/>
                </a:tc>
                <a:tc>
                  <a:txBody>
                    <a:bodyPr/>
                    <a:lstStyle/>
                    <a:p>
                      <a:pPr lvl="0" algn="ctr">
                        <a:buNone/>
                      </a:pPr>
                      <a:r>
                        <a:rPr lang="es-ES" sz="1100" u="none" strike="noStrike" noProof="0" dirty="0"/>
                        <a:t>f (·) controla la no linealidad de</a:t>
                      </a:r>
                      <a:br>
                        <a:rPr lang="es-ES" sz="1100" u="none" strike="noStrike" noProof="0" dirty="0"/>
                      </a:br>
                      <a:r>
                        <a:rPr lang="es-ES" sz="1100" u="none" strike="noStrike" noProof="0" dirty="0"/>
                        <a:t>las dinámicas del reservorio </a:t>
                      </a:r>
                      <a:endParaRPr lang="es-ES" dirty="0"/>
                    </a:p>
                  </a:txBody>
                  <a:tcPr anchor="ctr"/>
                </a:tc>
                <a:extLst>
                  <a:ext uri="{0D108BD9-81ED-4DB2-BD59-A6C34878D82A}">
                    <a16:rowId xmlns:a16="http://schemas.microsoft.com/office/drawing/2014/main" val="2253956680"/>
                  </a:ext>
                </a:extLst>
              </a:tr>
              <a:tr h="601951">
                <a:tc>
                  <a:txBody>
                    <a:bodyPr/>
                    <a:lstStyle/>
                    <a:p>
                      <a:pPr lvl="0" algn="ctr">
                        <a:buNone/>
                      </a:pPr>
                      <a:r>
                        <a:rPr lang="es-ES" sz="1100" u="none" strike="noStrike" noProof="0" dirty="0">
                          <a:solidFill>
                            <a:srgbClr val="115964"/>
                          </a:solidFill>
                        </a:rPr>
                        <a:t>Fuga (α) (</a:t>
                      </a:r>
                      <a:r>
                        <a:rPr lang="es-ES" sz="1100" u="none" strike="noStrike" noProof="0" err="1">
                          <a:solidFill>
                            <a:srgbClr val="115964"/>
                          </a:solidFill>
                        </a:rPr>
                        <a:t>leak</a:t>
                      </a:r>
                      <a:r>
                        <a:rPr lang="es-ES" sz="1100" u="none" strike="noStrike" noProof="0" dirty="0">
                          <a:solidFill>
                            <a:srgbClr val="115964"/>
                          </a:solidFill>
                        </a:rPr>
                        <a:t>):</a:t>
                      </a:r>
                      <a:endParaRPr lang="es-ES">
                        <a:solidFill>
                          <a:srgbClr val="115964"/>
                        </a:solidFill>
                      </a:endParaRPr>
                    </a:p>
                  </a:txBody>
                  <a:tcPr anchor="ctr"/>
                </a:tc>
                <a:tc>
                  <a:txBody>
                    <a:bodyPr/>
                    <a:lstStyle/>
                    <a:p>
                      <a:pPr lvl="0" algn="ctr">
                        <a:buNone/>
                      </a:pPr>
                      <a:r>
                        <a:rPr lang="es-ES" sz="1100" u="none" strike="noStrike" noProof="0" dirty="0"/>
                        <a:t>Tasa a la que la actividad de</a:t>
                      </a:r>
                      <a:br>
                        <a:rPr lang="es-ES" sz="1100" u="none" strike="noStrike" noProof="0" dirty="0"/>
                      </a:br>
                      <a:r>
                        <a:rPr lang="es-ES" sz="1100" u="none" strike="noStrike" noProof="0" dirty="0"/>
                        <a:t>las neuronas en el reservorio decaen con el tiempo.</a:t>
                      </a:r>
                      <a:endParaRPr lang="es-ES" dirty="0"/>
                    </a:p>
                  </a:txBody>
                  <a:tcPr anchor="ctr"/>
                </a:tc>
                <a:extLst>
                  <a:ext uri="{0D108BD9-81ED-4DB2-BD59-A6C34878D82A}">
                    <a16:rowId xmlns:a16="http://schemas.microsoft.com/office/drawing/2014/main" val="1507610718"/>
                  </a:ext>
                </a:extLst>
              </a:tr>
              <a:tr h="601951">
                <a:tc>
                  <a:txBody>
                    <a:bodyPr/>
                    <a:lstStyle/>
                    <a:p>
                      <a:pPr lvl="0" algn="ctr">
                        <a:buNone/>
                      </a:pPr>
                      <a:r>
                        <a:rPr lang="es-ES" sz="1100" u="none" strike="noStrike" noProof="0" dirty="0">
                          <a:solidFill>
                            <a:srgbClr val="115964"/>
                          </a:solidFill>
                        </a:rPr>
                        <a:t>Ruido (σ)</a:t>
                      </a:r>
                    </a:p>
                  </a:txBody>
                  <a:tcPr anchor="ctr"/>
                </a:tc>
                <a:tc>
                  <a:txBody>
                    <a:bodyPr/>
                    <a:lstStyle/>
                    <a:p>
                      <a:pPr lvl="0" algn="ctr">
                        <a:buNone/>
                      </a:pPr>
                      <a:r>
                        <a:rPr lang="es-ES" sz="1100" u="none" strike="noStrike" noProof="0" dirty="0"/>
                        <a:t>componente estocástica</a:t>
                      </a:r>
                      <a:br>
                        <a:rPr lang="es-ES" sz="1100" u="none" strike="noStrike" noProof="0" dirty="0"/>
                      </a:br>
                      <a:r>
                        <a:rPr lang="es-ES" sz="1100" u="none" strike="noStrike" noProof="0" dirty="0"/>
                        <a:t>en las ecuaciones de estado de las neuronas</a:t>
                      </a:r>
                      <a:endParaRPr lang="es-ES" dirty="0"/>
                    </a:p>
                  </a:txBody>
                  <a:tcPr anchor="ctr"/>
                </a:tc>
                <a:extLst>
                  <a:ext uri="{0D108BD9-81ED-4DB2-BD59-A6C34878D82A}">
                    <a16:rowId xmlns:a16="http://schemas.microsoft.com/office/drawing/2014/main" val="4239116354"/>
                  </a:ext>
                </a:extLst>
              </a:tr>
              <a:tr h="939632">
                <a:tc>
                  <a:txBody>
                    <a:bodyPr/>
                    <a:lstStyle/>
                    <a:p>
                      <a:pPr algn="ctr"/>
                      <a:r>
                        <a:rPr kumimoji="0" lang="es-ES" sz="1100" u="none" strike="noStrike" kern="1200" dirty="0">
                          <a:solidFill>
                            <a:srgbClr val="115964"/>
                          </a:solidFill>
                        </a:rPr>
                        <a:t>Dimensión PCA</a:t>
                      </a:r>
                    </a:p>
                  </a:txBody>
                  <a:tcPr anchor="ctr"/>
                </a:tc>
                <a:tc>
                  <a:txBody>
                    <a:bodyPr/>
                    <a:lstStyle/>
                    <a:p>
                      <a:pPr marL="0" lvl="0" algn="ctr" rtl="0" eaLnBrk="1" latinLnBrk="0" hangingPunct="1">
                        <a:buNone/>
                      </a:pPr>
                      <a:r>
                        <a:rPr kumimoji="0" lang="es-ES" sz="1100" u="none" strike="noStrike" kern="1200" err="1">
                          <a:solidFill>
                            <a:srgbClr val="000000"/>
                          </a:solidFill>
                        </a:rPr>
                        <a:t>Redución</a:t>
                      </a:r>
                      <a:r>
                        <a:rPr kumimoji="0" lang="es-ES" sz="1100" u="none" strike="noStrike" kern="1200" dirty="0">
                          <a:solidFill>
                            <a:srgbClr val="000000"/>
                          </a:solidFill>
                        </a:rPr>
                        <a:t> número neuronas en el estado del RC</a:t>
                      </a:r>
                    </a:p>
                  </a:txBody>
                  <a:tcPr anchor="ctr"/>
                </a:tc>
                <a:extLst>
                  <a:ext uri="{0D108BD9-81ED-4DB2-BD59-A6C34878D82A}">
                    <a16:rowId xmlns:a16="http://schemas.microsoft.com/office/drawing/2014/main" val="675776768"/>
                  </a:ext>
                </a:extLst>
              </a:tr>
              <a:tr h="660678">
                <a:tc>
                  <a:txBody>
                    <a:bodyPr/>
                    <a:lstStyle/>
                    <a:p>
                      <a:pPr algn="ctr"/>
                      <a:r>
                        <a:rPr kumimoji="0" lang="es-ES" sz="1100" u="none" strike="noStrike" kern="1200" err="1">
                          <a:solidFill>
                            <a:srgbClr val="115964"/>
                          </a:solidFill>
                        </a:rPr>
                        <a:t>Ouput</a:t>
                      </a:r>
                      <a:r>
                        <a:rPr kumimoji="0" lang="es-ES" sz="1100" u="none" strike="noStrike" kern="1200" dirty="0">
                          <a:solidFill>
                            <a:srgbClr val="115964"/>
                          </a:solidFill>
                        </a:rPr>
                        <a:t> RC</a:t>
                      </a:r>
                    </a:p>
                  </a:txBody>
                  <a:tcPr anchor="ctr"/>
                </a:tc>
                <a:tc>
                  <a:txBody>
                    <a:bodyPr/>
                    <a:lstStyle/>
                    <a:p>
                      <a:pPr marL="0" lvl="0" algn="ctr" rtl="0" eaLnBrk="1" latinLnBrk="0" hangingPunct="1">
                        <a:buNone/>
                      </a:pPr>
                      <a:r>
                        <a:rPr kumimoji="0" lang="es-ES" sz="1100" u="none" strike="noStrike" kern="1200" dirty="0">
                          <a:solidFill>
                            <a:srgbClr val="000000"/>
                          </a:solidFill>
                        </a:rPr>
                        <a:t>Salida del RC (</a:t>
                      </a:r>
                      <a:r>
                        <a:rPr kumimoji="0" lang="es-ES" sz="1100" u="none" strike="noStrike" kern="1200" err="1">
                          <a:solidFill>
                            <a:srgbClr val="000000"/>
                          </a:solidFill>
                        </a:rPr>
                        <a:t>last</a:t>
                      </a:r>
                      <a:r>
                        <a:rPr kumimoji="0" lang="es-ES" sz="1100" u="none" strike="noStrike" kern="1200" dirty="0">
                          <a:solidFill>
                            <a:srgbClr val="000000"/>
                          </a:solidFill>
                        </a:rPr>
                        <a:t>, mean, </a:t>
                      </a:r>
                      <a:r>
                        <a:rPr kumimoji="0" lang="es-ES" sz="1100" u="none" strike="noStrike" kern="1200" err="1">
                          <a:solidFill>
                            <a:srgbClr val="000000"/>
                          </a:solidFill>
                        </a:rPr>
                        <a:t>ridge</a:t>
                      </a:r>
                      <a:r>
                        <a:rPr kumimoji="0" lang="es-ES" sz="1100" u="none" strike="noStrike" kern="1200" dirty="0">
                          <a:solidFill>
                            <a:srgbClr val="000000"/>
                          </a:solidFill>
                        </a:rPr>
                        <a:t>)</a:t>
                      </a:r>
                    </a:p>
                  </a:txBody>
                  <a:tcPr anchor="ctr"/>
                </a:tc>
                <a:extLst>
                  <a:ext uri="{0D108BD9-81ED-4DB2-BD59-A6C34878D82A}">
                    <a16:rowId xmlns:a16="http://schemas.microsoft.com/office/drawing/2014/main" val="1493695773"/>
                  </a:ext>
                </a:extLst>
              </a:tr>
            </a:tbl>
          </a:graphicData>
        </a:graphic>
      </p:graphicFrame>
    </p:spTree>
    <p:extLst>
      <p:ext uri="{BB962C8B-B14F-4D97-AF65-F5344CB8AC3E}">
        <p14:creationId xmlns:p14="http://schemas.microsoft.com/office/powerpoint/2010/main" val="155967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solidFill>
                  <a:schemeClr val="bg2">
                    <a:lumMod val="25000"/>
                  </a:schemeClr>
                </a:solidFill>
                <a:effectLst>
                  <a:reflection blurRad="12700" stA="50000" endPos="50000" dist="5000" dir="5400000" sy="-100000" rotWithShape="0"/>
                </a:effectLst>
                <a:latin typeface="Cambria"/>
                <a:ea typeface="Cambria"/>
                <a:cs typeface="Arial"/>
              </a:rPr>
              <a:t>resultados: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recons</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pred</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(I)</a:t>
            </a:r>
            <a:endParaRPr lang="en-US" sz="3600" cap="all" dirty="0">
              <a:ln w="0"/>
              <a:solidFill>
                <a:schemeClr val="tx2">
                  <a:lumMod val="75000"/>
                </a:schemeClr>
              </a:solidFill>
              <a:effectLst>
                <a:reflection blurRad="12700" stA="50000" endPos="50000" dist="5000" dir="5400000" sy="-100000" rotWithShape="0"/>
              </a:effectLst>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-8/15-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descr="Imagen que contiene Gráfico&#10;&#10;Descripción generada automáticamente">
            <a:extLst>
              <a:ext uri="{FF2B5EF4-FFF2-40B4-BE49-F238E27FC236}">
                <a16:creationId xmlns:a16="http://schemas.microsoft.com/office/drawing/2014/main" id="{2797F786-D5BC-238F-D184-19E739307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958" y="1676446"/>
            <a:ext cx="2435552" cy="1908681"/>
          </a:xfrm>
          <a:prstGeom prst="rect">
            <a:avLst/>
          </a:prstGeom>
        </p:spPr>
      </p:pic>
      <p:pic>
        <p:nvPicPr>
          <p:cNvPr id="15" name="Imagen 14" descr="Imagen que contiene Interfaz de usuario gráfica&#10;&#10;Descripción generada automáticamente">
            <a:extLst>
              <a:ext uri="{FF2B5EF4-FFF2-40B4-BE49-F238E27FC236}">
                <a16:creationId xmlns:a16="http://schemas.microsoft.com/office/drawing/2014/main" id="{25610CD5-F7B7-D5B6-B127-4604AE822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192" y="3379173"/>
            <a:ext cx="3168152" cy="1741502"/>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9B68036B-483A-786B-8891-B8CFAB52B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91" y="4634694"/>
            <a:ext cx="3081835" cy="1741502"/>
          </a:xfrm>
          <a:prstGeom prst="rect">
            <a:avLst/>
          </a:prstGeom>
        </p:spPr>
      </p:pic>
      <p:pic>
        <p:nvPicPr>
          <p:cNvPr id="3" name="Imagen 2" descr="Gráfico, Histograma&#10;&#10;Descripción generada automáticamente">
            <a:extLst>
              <a:ext uri="{FF2B5EF4-FFF2-40B4-BE49-F238E27FC236}">
                <a16:creationId xmlns:a16="http://schemas.microsoft.com/office/drawing/2014/main" id="{20A4E5A5-FA98-3B4D-E3AC-31C6E06BAA3E}"/>
              </a:ext>
            </a:extLst>
          </p:cNvPr>
          <p:cNvPicPr>
            <a:picLocks noChangeAspect="1"/>
          </p:cNvPicPr>
          <p:nvPr/>
        </p:nvPicPr>
        <p:blipFill>
          <a:blip r:embed="rId8"/>
          <a:stretch>
            <a:fillRect/>
          </a:stretch>
        </p:blipFill>
        <p:spPr>
          <a:xfrm>
            <a:off x="258793" y="2129623"/>
            <a:ext cx="3738115" cy="3375131"/>
          </a:xfrm>
          <a:prstGeom prst="rect">
            <a:avLst/>
          </a:prstGeom>
        </p:spPr>
      </p:pic>
    </p:spTree>
    <p:extLst>
      <p:ext uri="{BB962C8B-B14F-4D97-AF65-F5344CB8AC3E}">
        <p14:creationId xmlns:p14="http://schemas.microsoft.com/office/powerpoint/2010/main" val="275174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0c325f-122f-455e-a4ef-377fd1f9c6f5">
      <Terms xmlns="http://schemas.microsoft.com/office/infopath/2007/PartnerControls"/>
    </lcf76f155ced4ddcb4097134ff3c332f>
    <TaxCatchAll xmlns="9f7fdffb-343d-4875-8d58-6333b31c712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28F0400B0525A4E980ADC8EEFFE0AA6" ma:contentTypeVersion="10" ma:contentTypeDescription="Crear nuevo documento." ma:contentTypeScope="" ma:versionID="b787167375c4af82e8d06b9592682527">
  <xsd:schema xmlns:xsd="http://www.w3.org/2001/XMLSchema" xmlns:xs="http://www.w3.org/2001/XMLSchema" xmlns:p="http://schemas.microsoft.com/office/2006/metadata/properties" xmlns:ns2="130c325f-122f-455e-a4ef-377fd1f9c6f5" xmlns:ns3="9f7fdffb-343d-4875-8d58-6333b31c7121" targetNamespace="http://schemas.microsoft.com/office/2006/metadata/properties" ma:root="true" ma:fieldsID="88bc91619582cf68697a6e027addf02a" ns2:_="" ns3:_="">
    <xsd:import namespace="130c325f-122f-455e-a4ef-377fd1f9c6f5"/>
    <xsd:import namespace="9f7fdffb-343d-4875-8d58-6333b31c7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0c325f-122f-455e-a4ef-377fd1f9c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7fdffb-343d-4875-8d58-6333b31c712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2d6fcf4-d5fa-4b6f-8d34-a6b67ed828eb}" ma:internalName="TaxCatchAll" ma:showField="CatchAllData" ma:web="9f7fdffb-343d-4875-8d58-6333b31c71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5A178-8F97-4A83-84E8-D1D6FDAE7A4A}">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acf90688-b794-40f6-bd8d-0e6efc00ee9c"/>
    <ds:schemaRef ds:uri="3614e698-cc18-463b-aa53-9a73d58a0bfb"/>
    <ds:schemaRef ds:uri="130c325f-122f-455e-a4ef-377fd1f9c6f5"/>
    <ds:schemaRef ds:uri="9f7fdffb-343d-4875-8d58-6333b31c7121"/>
  </ds:schemaRefs>
</ds:datastoreItem>
</file>

<file path=customXml/itemProps2.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3.xml><?xml version="1.0" encoding="utf-8"?>
<ds:datastoreItem xmlns:ds="http://schemas.openxmlformats.org/officeDocument/2006/customXml" ds:itemID="{A730EA9C-7C41-45AB-9E0B-CA63D8F3C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0c325f-122f-455e-a4ef-377fd1f9c6f5"/>
    <ds:schemaRef ds:uri="9f7fdffb-343d-4875-8d58-6333b31c7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16725</TotalTime>
  <Words>1273</Words>
  <Application>Microsoft Office PowerPoint</Application>
  <PresentationFormat>Presentación en pantalla (4:3)</PresentationFormat>
  <Paragraphs>125</Paragraphs>
  <Slides>16</Slides>
  <Notes>15</Notes>
  <HiddenSlides>0</HiddenSlides>
  <MMClips>0</MMClip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2858</cp:revision>
  <dcterms:created xsi:type="dcterms:W3CDTF">2009-08-29T18:32:18Z</dcterms:created>
  <dcterms:modified xsi:type="dcterms:W3CDTF">2024-07-22T11:34:11Z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ies>
</file>